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567a584db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567a584db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5806843031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5806843031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806843031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806843031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5806843031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5806843031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567a584db2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567a584db2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567a584db2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567a584db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5806843031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5806843031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5806843031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5806843031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5806843031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5806843031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5806843031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806843031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580684303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580684303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5806843031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5806843031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5806843031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5806843031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5806843031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5806843031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5806843031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5806843031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5806843031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5806843031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5806843031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5806843031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5806843031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5806843031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5806843031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5806843031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580684303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580684303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5806843031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5806843031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Google Shape;77;g5806843031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580684303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5806843031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580684303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5806843031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5806843031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5806843031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580684303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567a584db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567a584db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2.png"/><Relationship Id="rId4" Type="http://schemas.openxmlformats.org/officeDocument/2006/relationships/hyperlink" Target="http://www.theshovel.com.au/2017/08/24/trump-agrees-to-put-his-name-on-ecstasy-tablets/" TargetMode="External"/><Relationship Id="rId5"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hyperlink" Target="https://github.com/jgolbeck/fakenews" TargetMode="External"/><Relationship Id="rId6" Type="http://schemas.openxmlformats.org/officeDocument/2006/relationships/hyperlink" Target="http://web.stanford.edu/~mattm401/docs/2018-Golbeck-WebSci-FakeNewsVsSatire.pdf"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hyperlink" Target="https://web.archive.org/web/20160701233111/http://www.redflagnews.com/headlines-2016/-outrage-what-obama-just-did-to-the-white-house-logo-will-make-you-sick"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hyperlink" Target="https://www.snopes.com/fact-check/white-house-logo-chang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hyperlink" Target="https://theredshtick.com/2017/05/02/donald-trump-praises-colonel-sanders-for-his-service-in-the-civil-war/" TargetMode="External"/><Relationship Id="rId5"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9.png"/><Relationship Id="rId4" Type="http://schemas.openxmlformats.org/officeDocument/2006/relationships/image" Target="../media/image18.png"/><Relationship Id="rId5" Type="http://schemas.openxmlformats.org/officeDocument/2006/relationships/hyperlink" Target="https://www.snopes.com/fact-check/donald-trump-praises-colonel-sander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web.stanford.edu/~mattm401/docs/2018-Golbeck-WebSci-FakeNewsVsSatire.pdf"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web.stanford.edu/~mattm401/docs/2018-Golbeck-WebSci-FakeNewsVsSatire.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hyperlink" Target="http://web.stanford.edu/~mattm401/docs/2018-Golbeck-WebSci-FakeNewsVsSatire.pdf"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web.stanford.edu/~mattm401/docs/2018-Golbeck-WebSci-FakeNewsVsSatire.pdf"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web.stanford.edu/~mattm401/docs/2018-Golbeck-WebSci-FakeNewsVsSatire.pdf"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web.stanford.edu/~mattm401/docs/2018-Golbeck-WebSci-FakeNewsVsSatire.pdf" TargetMode="Externa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web.stanford.edu/~mattm401/docs/2018-Golbeck-WebSci-FakeNewsVsSatire.pdf"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12.png"/><Relationship Id="rId6" Type="http://schemas.openxmlformats.org/officeDocument/2006/relationships/hyperlink" Target="http://web.stanford.edu/~mattm401/docs/2018-Golbeck-WebSci-FakeNewsVsSatire.pdf"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3.png"/><Relationship Id="rId4" Type="http://schemas.openxmlformats.org/officeDocument/2006/relationships/hyperlink" Target="http://web.stanford.edu/~mattm401/docs/2018-Golbeck-WebSci-FakeNewsVsSatire.pdf"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web.stanford.edu/~mattm401/docs/2018-Golbeck-WebSci-FakeNewsVsSatire.pdf"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web.stanford.edu/~mattm401/docs/2018-Golbeck-WebSci-FakeNewsVsSatire.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web.stanford.edu/~mattm401/docs/2018-Golbeck-WebSci-FakeNewsVsSatire.pdf"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web.stanford.edu/~mattm401/docs/2018-Golbeck-WebSci-FakeNewsVsSatire.pdf"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github.com/jgolbeck/fakenews" TargetMode="External"/><Relationship Id="rId4" Type="http://schemas.openxmlformats.org/officeDocument/2006/relationships/hyperlink" Target="http://web.stanford.edu/~mattm401/docs/2018-Golbeck-WebSci-FakeNewsVsSatire.pdf" TargetMode="External"/><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hyperlink" Target="https://web.archive.org/web/20170816172900/http://ourlandofthefree.com/2017/08/breaking-obama-personally-called-harvard-and-ordered-them-to-reverse-malias-suspension/"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hyperlink" Target="https://github.com/jgolbeck/fakenews" TargetMode="External"/><Relationship Id="rId5" Type="http://schemas.openxmlformats.org/officeDocument/2006/relationships/hyperlink" Target="http://web.stanford.edu/~mattm401/docs/2018-Golbeck-WebSci-FakeNewsVsSatire.pdf"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554475"/>
            <a:ext cx="8520600" cy="130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980000"/>
                </a:solidFill>
              </a:rPr>
              <a:t>Fake News </a:t>
            </a:r>
            <a:r>
              <a:rPr b="1" lang="en">
                <a:solidFill>
                  <a:srgbClr val="980000"/>
                </a:solidFill>
              </a:rPr>
              <a:t>vs</a:t>
            </a:r>
            <a:r>
              <a:rPr b="1" lang="en">
                <a:solidFill>
                  <a:srgbClr val="980000"/>
                </a:solidFill>
              </a:rPr>
              <a:t>. Satire</a:t>
            </a:r>
            <a:endParaRPr b="1">
              <a:solidFill>
                <a:srgbClr val="980000"/>
              </a:solidFill>
            </a:endParaRPr>
          </a:p>
        </p:txBody>
      </p:sp>
      <p:sp>
        <p:nvSpPr>
          <p:cNvPr id="55" name="Google Shape;55;p13"/>
          <p:cNvSpPr txBox="1"/>
          <p:nvPr>
            <p:ph idx="1" type="subTitle"/>
          </p:nvPr>
        </p:nvSpPr>
        <p:spPr>
          <a:xfrm>
            <a:off x="311700" y="1859175"/>
            <a:ext cx="8520600" cy="61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A61C00"/>
                </a:solidFill>
              </a:rPr>
              <a:t>A Dataset and Analysis</a:t>
            </a:r>
            <a:endParaRPr b="1">
              <a:solidFill>
                <a:srgbClr val="A61C00"/>
              </a:solidFill>
            </a:endParaRPr>
          </a:p>
        </p:txBody>
      </p:sp>
      <p:sp>
        <p:nvSpPr>
          <p:cNvPr id="56" name="Google Shape;56;p13"/>
          <p:cNvSpPr txBox="1"/>
          <p:nvPr/>
        </p:nvSpPr>
        <p:spPr>
          <a:xfrm>
            <a:off x="805075" y="2712400"/>
            <a:ext cx="7446900" cy="225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t>2019-04-17</a:t>
            </a:r>
            <a:endParaRPr sz="2500"/>
          </a:p>
          <a:p>
            <a:pPr indent="0" lvl="0" marL="0" rtl="0" algn="ctr">
              <a:spcBef>
                <a:spcPts val="0"/>
              </a:spcBef>
              <a:spcAft>
                <a:spcPts val="0"/>
              </a:spcAft>
              <a:buNone/>
            </a:pPr>
            <a:r>
              <a:t/>
            </a:r>
            <a:endParaRPr sz="2500"/>
          </a:p>
          <a:p>
            <a:pPr indent="0" lvl="0" marL="0" rtl="0" algn="ctr">
              <a:spcBef>
                <a:spcPts val="0"/>
              </a:spcBef>
              <a:spcAft>
                <a:spcPts val="0"/>
              </a:spcAft>
              <a:buNone/>
            </a:pPr>
            <a:r>
              <a:rPr lang="en" sz="2500"/>
              <a:t>CS795/895</a:t>
            </a:r>
            <a:endParaRPr sz="2500"/>
          </a:p>
          <a:p>
            <a:pPr indent="0" lvl="0" marL="0" rtl="0" algn="ctr">
              <a:spcBef>
                <a:spcPts val="0"/>
              </a:spcBef>
              <a:spcAft>
                <a:spcPts val="0"/>
              </a:spcAft>
              <a:buNone/>
            </a:pPr>
            <a:r>
              <a:rPr b="1" lang="en" sz="2500"/>
              <a:t>Puneeth Bikkasandra</a:t>
            </a:r>
            <a:endParaRPr b="1" sz="2500"/>
          </a:p>
          <a:p>
            <a:pPr indent="0" lvl="0" marL="0" rtl="0" algn="ctr">
              <a:spcBef>
                <a:spcPts val="0"/>
              </a:spcBef>
              <a:spcAft>
                <a:spcPts val="0"/>
              </a:spcAft>
              <a:buNone/>
            </a:pPr>
            <a:r>
              <a:rPr lang="en" sz="2500"/>
              <a:t>Old Dominion University</a:t>
            </a:r>
            <a:endParaRPr sz="2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152400" y="1096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Example Satire Content:</a:t>
            </a:r>
            <a:endParaRPr b="1">
              <a:solidFill>
                <a:srgbClr val="980000"/>
              </a:solidFill>
            </a:endParaRPr>
          </a:p>
        </p:txBody>
      </p:sp>
      <p:pic>
        <p:nvPicPr>
          <p:cNvPr id="130" name="Google Shape;130;p22"/>
          <p:cNvPicPr preferRelativeResize="0"/>
          <p:nvPr/>
        </p:nvPicPr>
        <p:blipFill>
          <a:blip r:embed="rId3">
            <a:alphaModFix/>
          </a:blip>
          <a:stretch>
            <a:fillRect/>
          </a:stretch>
        </p:blipFill>
        <p:spPr>
          <a:xfrm>
            <a:off x="152400" y="1185250"/>
            <a:ext cx="4423351" cy="2956050"/>
          </a:xfrm>
          <a:prstGeom prst="rect">
            <a:avLst/>
          </a:prstGeom>
          <a:noFill/>
          <a:ln>
            <a:noFill/>
          </a:ln>
        </p:spPr>
      </p:pic>
      <p:sp>
        <p:nvSpPr>
          <p:cNvPr id="131" name="Google Shape;131;p22"/>
          <p:cNvSpPr txBox="1"/>
          <p:nvPr/>
        </p:nvSpPr>
        <p:spPr>
          <a:xfrm>
            <a:off x="351975" y="4752150"/>
            <a:ext cx="8315100" cy="48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4"/>
              </a:rPr>
              <a:t>http://www.theshovel.com.au/2017/08/24/trump-agrees-to-put-his-name-on-ecstasy-tablets/</a:t>
            </a:r>
            <a:endParaRPr/>
          </a:p>
        </p:txBody>
      </p:sp>
      <p:pic>
        <p:nvPicPr>
          <p:cNvPr id="132" name="Google Shape;132;p22"/>
          <p:cNvPicPr preferRelativeResize="0"/>
          <p:nvPr/>
        </p:nvPicPr>
        <p:blipFill>
          <a:blip r:embed="rId5">
            <a:alphaModFix/>
          </a:blip>
          <a:stretch>
            <a:fillRect/>
          </a:stretch>
        </p:blipFill>
        <p:spPr>
          <a:xfrm>
            <a:off x="4728151" y="1158813"/>
            <a:ext cx="4263450" cy="300893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311700" y="2214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Fake News Story Template:</a:t>
            </a:r>
            <a:endParaRPr b="1">
              <a:solidFill>
                <a:srgbClr val="980000"/>
              </a:solidFill>
            </a:endParaRPr>
          </a:p>
        </p:txBody>
      </p:sp>
      <p:pic>
        <p:nvPicPr>
          <p:cNvPr id="138" name="Google Shape;138;p23"/>
          <p:cNvPicPr preferRelativeResize="0"/>
          <p:nvPr/>
        </p:nvPicPr>
        <p:blipFill>
          <a:blip r:embed="rId3">
            <a:alphaModFix/>
          </a:blip>
          <a:stretch>
            <a:fillRect/>
          </a:stretch>
        </p:blipFill>
        <p:spPr>
          <a:xfrm>
            <a:off x="152400" y="845875"/>
            <a:ext cx="8839196" cy="1592883"/>
          </a:xfrm>
          <a:prstGeom prst="rect">
            <a:avLst/>
          </a:prstGeom>
          <a:noFill/>
          <a:ln>
            <a:noFill/>
          </a:ln>
        </p:spPr>
      </p:pic>
      <p:pic>
        <p:nvPicPr>
          <p:cNvPr id="139" name="Google Shape;139;p23"/>
          <p:cNvPicPr preferRelativeResize="0"/>
          <p:nvPr/>
        </p:nvPicPr>
        <p:blipFill>
          <a:blip r:embed="rId4">
            <a:alphaModFix/>
          </a:blip>
          <a:stretch>
            <a:fillRect/>
          </a:stretch>
        </p:blipFill>
        <p:spPr>
          <a:xfrm>
            <a:off x="152400" y="3049583"/>
            <a:ext cx="8839200" cy="1442690"/>
          </a:xfrm>
          <a:prstGeom prst="rect">
            <a:avLst/>
          </a:prstGeom>
          <a:noFill/>
          <a:ln>
            <a:noFill/>
          </a:ln>
        </p:spPr>
      </p:pic>
      <p:sp>
        <p:nvSpPr>
          <p:cNvPr id="140" name="Google Shape;140;p23"/>
          <p:cNvSpPr txBox="1"/>
          <p:nvPr/>
        </p:nvSpPr>
        <p:spPr>
          <a:xfrm>
            <a:off x="445950" y="4624425"/>
            <a:ext cx="8252100" cy="40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5"/>
              </a:rPr>
              <a:t>https://github.com/jgolbeck/fakenews</a:t>
            </a:r>
            <a:endParaRPr/>
          </a:p>
          <a:p>
            <a:pPr indent="0" lvl="0" marL="0" rtl="0" algn="ctr">
              <a:spcBef>
                <a:spcPts val="0"/>
              </a:spcBef>
              <a:spcAft>
                <a:spcPts val="0"/>
              </a:spcAft>
              <a:buClr>
                <a:schemeClr val="dk1"/>
              </a:buClr>
              <a:buSzPts val="1100"/>
              <a:buFont typeface="Arial"/>
              <a:buNone/>
            </a:pPr>
            <a:r>
              <a:rPr lang="en" sz="1100" u="sng">
                <a:solidFill>
                  <a:schemeClr val="accent5"/>
                </a:solidFill>
                <a:hlinkClick r:id="rId6"/>
              </a:rPr>
              <a:t>http://web.stanford.edu/~mattm401/docs/2018-Golbeck-WebSci-FakeNewsVsSatire.pdf</a:t>
            </a:r>
            <a:endParaRPr>
              <a:solidFill>
                <a:schemeClr val="dk1"/>
              </a:solidFill>
            </a:endParaRPr>
          </a:p>
          <a:p>
            <a:pPr indent="0" lvl="0" marL="0" rtl="0" algn="ctr">
              <a:spcBef>
                <a:spcPts val="0"/>
              </a:spcBef>
              <a:spcAft>
                <a:spcPts val="0"/>
              </a:spcAft>
              <a:buNone/>
            </a:pPr>
            <a:r>
              <a:t/>
            </a:r>
            <a:endParaRPr/>
          </a:p>
        </p:txBody>
      </p:sp>
      <p:sp>
        <p:nvSpPr>
          <p:cNvPr id="141" name="Google Shape;141;p23"/>
          <p:cNvSpPr txBox="1"/>
          <p:nvPr/>
        </p:nvSpPr>
        <p:spPr>
          <a:xfrm>
            <a:off x="201275" y="2498163"/>
            <a:ext cx="7212300" cy="49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800">
                <a:solidFill>
                  <a:srgbClr val="980000"/>
                </a:solidFill>
              </a:rPr>
              <a:t>Satire</a:t>
            </a:r>
            <a:r>
              <a:rPr b="1" lang="en" sz="2800">
                <a:solidFill>
                  <a:srgbClr val="980000"/>
                </a:solidFill>
              </a:rPr>
              <a:t> Template:</a:t>
            </a:r>
            <a:endParaRPr b="1" sz="2800">
              <a:solidFill>
                <a:srgbClr val="98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972800" y="637475"/>
            <a:ext cx="7466951" cy="4054799"/>
          </a:xfrm>
          <a:prstGeom prst="rect">
            <a:avLst/>
          </a:prstGeom>
          <a:noFill/>
          <a:ln>
            <a:noFill/>
          </a:ln>
        </p:spPr>
      </p:pic>
      <p:sp>
        <p:nvSpPr>
          <p:cNvPr id="147" name="Google Shape;147;p24"/>
          <p:cNvSpPr txBox="1"/>
          <p:nvPr/>
        </p:nvSpPr>
        <p:spPr>
          <a:xfrm>
            <a:off x="335450" y="4606775"/>
            <a:ext cx="8285400" cy="46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4"/>
              </a:rPr>
              <a:t>https://web.archive.org/web/20160701233111/http://www.redflagnews.com/headlines-2016/-outrage-what-obama-just-did-to-the-white-house-logo-will-make-you-sick</a:t>
            </a:r>
            <a:endParaRPr/>
          </a:p>
        </p:txBody>
      </p:sp>
      <p:sp>
        <p:nvSpPr>
          <p:cNvPr id="148" name="Google Shape;148;p24"/>
          <p:cNvSpPr txBox="1"/>
          <p:nvPr/>
        </p:nvSpPr>
        <p:spPr>
          <a:xfrm>
            <a:off x="245975" y="78275"/>
            <a:ext cx="6832200" cy="55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rgbClr val="980000"/>
                </a:solidFill>
              </a:rPr>
              <a:t>Fake News Story:</a:t>
            </a:r>
            <a:endParaRPr b="1" sz="2800">
              <a:solidFill>
                <a:srgbClr val="98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5"/>
          <p:cNvSpPr txBox="1"/>
          <p:nvPr>
            <p:ph type="title"/>
          </p:nvPr>
        </p:nvSpPr>
        <p:spPr>
          <a:xfrm>
            <a:off x="234388" y="116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Rebutting Article:</a:t>
            </a:r>
            <a:endParaRPr b="1">
              <a:solidFill>
                <a:srgbClr val="980000"/>
              </a:solidFill>
            </a:endParaRPr>
          </a:p>
        </p:txBody>
      </p:sp>
      <p:pic>
        <p:nvPicPr>
          <p:cNvPr id="154" name="Google Shape;154;p25"/>
          <p:cNvPicPr preferRelativeResize="0"/>
          <p:nvPr/>
        </p:nvPicPr>
        <p:blipFill>
          <a:blip r:embed="rId3">
            <a:alphaModFix/>
          </a:blip>
          <a:stretch>
            <a:fillRect/>
          </a:stretch>
        </p:blipFill>
        <p:spPr>
          <a:xfrm>
            <a:off x="1684275" y="689325"/>
            <a:ext cx="5620821" cy="4078150"/>
          </a:xfrm>
          <a:prstGeom prst="rect">
            <a:avLst/>
          </a:prstGeom>
          <a:noFill/>
          <a:ln>
            <a:noFill/>
          </a:ln>
        </p:spPr>
      </p:pic>
      <p:sp>
        <p:nvSpPr>
          <p:cNvPr id="155" name="Google Shape;155;p25"/>
          <p:cNvSpPr txBox="1"/>
          <p:nvPr/>
        </p:nvSpPr>
        <p:spPr>
          <a:xfrm>
            <a:off x="311700" y="4767475"/>
            <a:ext cx="8309400" cy="37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4"/>
              </a:rPr>
              <a:t>https://www.snopes.com/fact-check/white-house-logo-change/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6"/>
          <p:cNvSpPr txBox="1"/>
          <p:nvPr>
            <p:ph type="title"/>
          </p:nvPr>
        </p:nvSpPr>
        <p:spPr>
          <a:xfrm>
            <a:off x="124350" y="87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Satire Article:</a:t>
            </a:r>
            <a:endParaRPr b="1">
              <a:solidFill>
                <a:srgbClr val="980000"/>
              </a:solidFill>
            </a:endParaRPr>
          </a:p>
        </p:txBody>
      </p:sp>
      <p:pic>
        <p:nvPicPr>
          <p:cNvPr id="161" name="Google Shape;161;p26"/>
          <p:cNvPicPr preferRelativeResize="0"/>
          <p:nvPr/>
        </p:nvPicPr>
        <p:blipFill>
          <a:blip r:embed="rId3">
            <a:alphaModFix/>
          </a:blip>
          <a:stretch>
            <a:fillRect/>
          </a:stretch>
        </p:blipFill>
        <p:spPr>
          <a:xfrm>
            <a:off x="78275" y="743675"/>
            <a:ext cx="4750624" cy="3921825"/>
          </a:xfrm>
          <a:prstGeom prst="rect">
            <a:avLst/>
          </a:prstGeom>
          <a:noFill/>
          <a:ln>
            <a:noFill/>
          </a:ln>
        </p:spPr>
      </p:pic>
      <p:sp>
        <p:nvSpPr>
          <p:cNvPr id="162" name="Google Shape;162;p26"/>
          <p:cNvSpPr txBox="1"/>
          <p:nvPr/>
        </p:nvSpPr>
        <p:spPr>
          <a:xfrm>
            <a:off x="257175" y="4749250"/>
            <a:ext cx="8387700" cy="39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4"/>
              </a:rPr>
              <a:t>https://theredshtick.com/2017/05/02/donald-trump-praises-colonel-sanders-for-his-service-in-the-civil-war/</a:t>
            </a:r>
            <a:endParaRPr/>
          </a:p>
        </p:txBody>
      </p:sp>
      <p:pic>
        <p:nvPicPr>
          <p:cNvPr id="163" name="Google Shape;163;p26"/>
          <p:cNvPicPr preferRelativeResize="0"/>
          <p:nvPr/>
        </p:nvPicPr>
        <p:blipFill>
          <a:blip r:embed="rId5">
            <a:alphaModFix/>
          </a:blip>
          <a:stretch>
            <a:fillRect/>
          </a:stretch>
        </p:blipFill>
        <p:spPr>
          <a:xfrm>
            <a:off x="4970124" y="1147613"/>
            <a:ext cx="4010299" cy="2848273"/>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7"/>
          <p:cNvSpPr txBox="1"/>
          <p:nvPr>
            <p:ph type="title"/>
          </p:nvPr>
        </p:nvSpPr>
        <p:spPr>
          <a:xfrm>
            <a:off x="65700" y="648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Supporting Article:</a:t>
            </a:r>
            <a:endParaRPr b="1">
              <a:solidFill>
                <a:srgbClr val="980000"/>
              </a:solidFill>
            </a:endParaRPr>
          </a:p>
        </p:txBody>
      </p:sp>
      <p:pic>
        <p:nvPicPr>
          <p:cNvPr id="169" name="Google Shape;169;p27"/>
          <p:cNvPicPr preferRelativeResize="0"/>
          <p:nvPr/>
        </p:nvPicPr>
        <p:blipFill>
          <a:blip r:embed="rId3">
            <a:alphaModFix/>
          </a:blip>
          <a:stretch>
            <a:fillRect/>
          </a:stretch>
        </p:blipFill>
        <p:spPr>
          <a:xfrm>
            <a:off x="141225" y="934525"/>
            <a:ext cx="4591024" cy="3631699"/>
          </a:xfrm>
          <a:prstGeom prst="rect">
            <a:avLst/>
          </a:prstGeom>
          <a:noFill/>
          <a:ln>
            <a:noFill/>
          </a:ln>
        </p:spPr>
      </p:pic>
      <p:pic>
        <p:nvPicPr>
          <p:cNvPr id="170" name="Google Shape;170;p27"/>
          <p:cNvPicPr preferRelativeResize="0"/>
          <p:nvPr/>
        </p:nvPicPr>
        <p:blipFill>
          <a:blip r:embed="rId4">
            <a:alphaModFix/>
          </a:blip>
          <a:stretch>
            <a:fillRect/>
          </a:stretch>
        </p:blipFill>
        <p:spPr>
          <a:xfrm>
            <a:off x="4895824" y="919513"/>
            <a:ext cx="4095776" cy="3304484"/>
          </a:xfrm>
          <a:prstGeom prst="rect">
            <a:avLst/>
          </a:prstGeom>
          <a:noFill/>
          <a:ln>
            <a:noFill/>
          </a:ln>
        </p:spPr>
      </p:pic>
      <p:sp>
        <p:nvSpPr>
          <p:cNvPr id="171" name="Google Shape;171;p27"/>
          <p:cNvSpPr txBox="1"/>
          <p:nvPr/>
        </p:nvSpPr>
        <p:spPr>
          <a:xfrm>
            <a:off x="771525" y="4669150"/>
            <a:ext cx="7145100" cy="47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5"/>
              </a:rPr>
              <a:t>https://www.snopes.com/fact-check/donald-trump-praises-colonel-sanders/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28"/>
          <p:cNvSpPr txBox="1"/>
          <p:nvPr>
            <p:ph type="title"/>
          </p:nvPr>
        </p:nvSpPr>
        <p:spPr>
          <a:xfrm>
            <a:off x="199875" y="109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Classification:</a:t>
            </a:r>
            <a:endParaRPr b="1">
              <a:solidFill>
                <a:srgbClr val="980000"/>
              </a:solidFill>
            </a:endParaRPr>
          </a:p>
        </p:txBody>
      </p:sp>
      <p:sp>
        <p:nvSpPr>
          <p:cNvPr id="177" name="Google Shape;177;p28"/>
          <p:cNvSpPr txBox="1"/>
          <p:nvPr>
            <p:ph idx="1" type="body"/>
          </p:nvPr>
        </p:nvSpPr>
        <p:spPr>
          <a:xfrm>
            <a:off x="311700" y="789175"/>
            <a:ext cx="8520600" cy="37797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Targeting Research Question:</a:t>
            </a:r>
            <a:endParaRPr/>
          </a:p>
          <a:p>
            <a:pPr indent="0" lvl="0" marL="457200" rtl="0" algn="just">
              <a:lnSpc>
                <a:spcPct val="150000"/>
              </a:lnSpc>
              <a:spcBef>
                <a:spcPts val="1600"/>
              </a:spcBef>
              <a:spcAft>
                <a:spcPts val="0"/>
              </a:spcAft>
              <a:buNone/>
            </a:pPr>
            <a:r>
              <a:rPr i="1" lang="en" sz="1600"/>
              <a:t>“Are there differences in the language of fake news and satirical articles on the same   topic such that a word-based classification approach can be successful?”</a:t>
            </a:r>
            <a:endParaRPr i="1" sz="1600"/>
          </a:p>
          <a:p>
            <a:pPr indent="-342900" lvl="0" marL="457200" rtl="0" algn="just">
              <a:lnSpc>
                <a:spcPct val="150000"/>
              </a:lnSpc>
              <a:spcBef>
                <a:spcPts val="1600"/>
              </a:spcBef>
              <a:spcAft>
                <a:spcPts val="0"/>
              </a:spcAft>
              <a:buSzPts val="1800"/>
              <a:buChar char="●"/>
            </a:pPr>
            <a:r>
              <a:rPr lang="en"/>
              <a:t>Each article represented as word-vector, class - Fake/Satire.</a:t>
            </a:r>
            <a:endParaRPr/>
          </a:p>
          <a:p>
            <a:pPr indent="-342900" lvl="0" marL="457200" rtl="0" algn="just">
              <a:lnSpc>
                <a:spcPct val="150000"/>
              </a:lnSpc>
              <a:spcBef>
                <a:spcPts val="0"/>
              </a:spcBef>
              <a:spcAft>
                <a:spcPts val="0"/>
              </a:spcAft>
              <a:buSzPts val="1800"/>
              <a:buChar char="●"/>
            </a:pPr>
            <a:r>
              <a:rPr lang="en"/>
              <a:t>Trained using “</a:t>
            </a:r>
            <a:r>
              <a:rPr i="1" lang="en"/>
              <a:t>Naive Bayes Multinomial Algorithm</a:t>
            </a:r>
            <a:r>
              <a:rPr lang="en"/>
              <a:t>”.</a:t>
            </a:r>
            <a:endParaRPr/>
          </a:p>
          <a:p>
            <a:pPr indent="-342900" lvl="0" marL="457200" rtl="0" algn="just">
              <a:lnSpc>
                <a:spcPct val="150000"/>
              </a:lnSpc>
              <a:spcBef>
                <a:spcPts val="0"/>
              </a:spcBef>
              <a:spcAft>
                <a:spcPts val="0"/>
              </a:spcAft>
              <a:buSzPts val="1800"/>
              <a:buChar char="●"/>
            </a:pPr>
            <a:r>
              <a:rPr lang="en"/>
              <a:t>Tested - 10 fold Cross Validation.</a:t>
            </a:r>
            <a:endParaRPr/>
          </a:p>
          <a:p>
            <a:pPr indent="-342900" lvl="0" marL="457200" rtl="0" algn="just">
              <a:lnSpc>
                <a:spcPct val="150000"/>
              </a:lnSpc>
              <a:spcBef>
                <a:spcPts val="0"/>
              </a:spcBef>
              <a:spcAft>
                <a:spcPts val="0"/>
              </a:spcAft>
              <a:buSzPts val="1800"/>
              <a:buChar char="●"/>
            </a:pPr>
            <a:r>
              <a:rPr lang="en"/>
              <a:t>Accuracy - 78% ; ROC AUC - 0.876.	</a:t>
            </a:r>
            <a:endParaRPr/>
          </a:p>
        </p:txBody>
      </p:sp>
      <p:sp>
        <p:nvSpPr>
          <p:cNvPr id="178" name="Google Shape;178;p28"/>
          <p:cNvSpPr txBox="1"/>
          <p:nvPr/>
        </p:nvSpPr>
        <p:spPr>
          <a:xfrm>
            <a:off x="447250" y="4584425"/>
            <a:ext cx="8184900" cy="42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http://web.stanford.edu/~mattm401/docs/2018-Golbeck-WebSci-FakeNewsVsSatire.pdf</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89450" y="0"/>
            <a:ext cx="8742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Training on Word Vector:</a:t>
            </a:r>
            <a:endParaRPr b="1">
              <a:solidFill>
                <a:srgbClr val="980000"/>
              </a:solidFill>
            </a:endParaRPr>
          </a:p>
        </p:txBody>
      </p:sp>
      <p:pic>
        <p:nvPicPr>
          <p:cNvPr id="184" name="Google Shape;184;p29"/>
          <p:cNvPicPr preferRelativeResize="0"/>
          <p:nvPr/>
        </p:nvPicPr>
        <p:blipFill>
          <a:blip r:embed="rId3">
            <a:alphaModFix/>
          </a:blip>
          <a:stretch>
            <a:fillRect/>
          </a:stretch>
        </p:blipFill>
        <p:spPr>
          <a:xfrm>
            <a:off x="311700" y="572700"/>
            <a:ext cx="8270989" cy="4145225"/>
          </a:xfrm>
          <a:prstGeom prst="rect">
            <a:avLst/>
          </a:prstGeom>
          <a:noFill/>
          <a:ln>
            <a:noFill/>
          </a:ln>
        </p:spPr>
      </p:pic>
      <p:sp>
        <p:nvSpPr>
          <p:cNvPr id="185" name="Google Shape;185;p29"/>
          <p:cNvSpPr txBox="1"/>
          <p:nvPr/>
        </p:nvSpPr>
        <p:spPr>
          <a:xfrm>
            <a:off x="380175" y="4717925"/>
            <a:ext cx="8017200" cy="42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274E13"/>
                </a:solidFill>
              </a:rPr>
              <a:t>Source</a:t>
            </a:r>
            <a:r>
              <a:rPr b="1" lang="en"/>
              <a:t>: WEKA </a:t>
            </a:r>
            <a:endParaRPr b="1"/>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pic>
        <p:nvPicPr>
          <p:cNvPr id="190" name="Google Shape;190;p30"/>
          <p:cNvPicPr preferRelativeResize="0"/>
          <p:nvPr/>
        </p:nvPicPr>
        <p:blipFill>
          <a:blip r:embed="rId3">
            <a:alphaModFix/>
          </a:blip>
          <a:stretch>
            <a:fillRect/>
          </a:stretch>
        </p:blipFill>
        <p:spPr>
          <a:xfrm>
            <a:off x="429250" y="506475"/>
            <a:ext cx="8285499" cy="4271376"/>
          </a:xfrm>
          <a:prstGeom prst="rect">
            <a:avLst/>
          </a:prstGeom>
          <a:noFill/>
          <a:ln>
            <a:noFill/>
          </a:ln>
        </p:spPr>
      </p:pic>
      <p:sp>
        <p:nvSpPr>
          <p:cNvPr id="191" name="Google Shape;191;p30"/>
          <p:cNvSpPr txBox="1"/>
          <p:nvPr/>
        </p:nvSpPr>
        <p:spPr>
          <a:xfrm>
            <a:off x="152400" y="0"/>
            <a:ext cx="8010000" cy="39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rgbClr val="980000"/>
                </a:solidFill>
              </a:rPr>
              <a:t>Testing: 10 fold Cross Validation</a:t>
            </a:r>
            <a:endParaRPr b="1" sz="2800">
              <a:solidFill>
                <a:srgbClr val="980000"/>
              </a:solidFill>
            </a:endParaRPr>
          </a:p>
        </p:txBody>
      </p:sp>
      <p:sp>
        <p:nvSpPr>
          <p:cNvPr id="192" name="Google Shape;192;p30"/>
          <p:cNvSpPr txBox="1"/>
          <p:nvPr/>
        </p:nvSpPr>
        <p:spPr>
          <a:xfrm>
            <a:off x="480950" y="4745200"/>
            <a:ext cx="8285400" cy="398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rgbClr val="274E13"/>
                </a:solidFill>
              </a:rPr>
              <a:t>Source</a:t>
            </a:r>
            <a:r>
              <a:rPr b="1" lang="en">
                <a:solidFill>
                  <a:schemeClr val="dk1"/>
                </a:solidFill>
              </a:rPr>
              <a:t>: WEKA </a:t>
            </a:r>
            <a:endParaRPr b="1">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31"/>
          <p:cNvSpPr txBox="1"/>
          <p:nvPr>
            <p:ph type="title"/>
          </p:nvPr>
        </p:nvSpPr>
        <p:spPr>
          <a:xfrm>
            <a:off x="177525" y="1207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Thematic Analysis: </a:t>
            </a:r>
            <a:endParaRPr b="1">
              <a:solidFill>
                <a:srgbClr val="980000"/>
              </a:solidFill>
            </a:endParaRPr>
          </a:p>
          <a:p>
            <a:pPr indent="0" lvl="0" marL="0" rtl="0" algn="l">
              <a:spcBef>
                <a:spcPts val="0"/>
              </a:spcBef>
              <a:spcAft>
                <a:spcPts val="0"/>
              </a:spcAft>
              <a:buNone/>
            </a:pPr>
            <a:r>
              <a:t/>
            </a:r>
            <a:endParaRPr b="1">
              <a:solidFill>
                <a:srgbClr val="980000"/>
              </a:solidFill>
            </a:endParaRPr>
          </a:p>
        </p:txBody>
      </p:sp>
      <p:sp>
        <p:nvSpPr>
          <p:cNvPr id="198" name="Google Shape;198;p31"/>
          <p:cNvSpPr txBox="1"/>
          <p:nvPr>
            <p:ph idx="1" type="body"/>
          </p:nvPr>
        </p:nvSpPr>
        <p:spPr>
          <a:xfrm>
            <a:off x="311700" y="693450"/>
            <a:ext cx="8520600" cy="398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a:t>
            </a:r>
            <a:r>
              <a:rPr lang="en"/>
              <a:t> - Hyperbolic position against one person or group (e.g. Trump, Clinton, Obama, Islam, refugees) </a:t>
            </a:r>
            <a:endParaRPr/>
          </a:p>
          <a:p>
            <a:pPr indent="0" lvl="0" marL="0" rtl="0" algn="l">
              <a:spcBef>
                <a:spcPts val="1600"/>
              </a:spcBef>
              <a:spcAft>
                <a:spcPts val="0"/>
              </a:spcAft>
              <a:buNone/>
            </a:pPr>
            <a:r>
              <a:rPr lang="en" sz="1600"/>
              <a:t>Example headline: “</a:t>
            </a:r>
            <a:r>
              <a:rPr i="1" lang="en" sz="1600"/>
              <a:t>Obama Signs Executive Order Banning The Pledge of Allegiance In Schools Nationwide</a:t>
            </a:r>
            <a:r>
              <a:rPr lang="en" sz="1600"/>
              <a:t>”</a:t>
            </a:r>
            <a:endParaRPr sz="1600"/>
          </a:p>
          <a:p>
            <a:pPr indent="0" lvl="0" marL="0" rtl="0" algn="l">
              <a:spcBef>
                <a:spcPts val="1600"/>
              </a:spcBef>
              <a:spcAft>
                <a:spcPts val="0"/>
              </a:spcAft>
              <a:buNone/>
            </a:pPr>
            <a:r>
              <a:rPr b="1" lang="en" sz="1600"/>
              <a:t>F</a:t>
            </a:r>
            <a:r>
              <a:rPr lang="en" sz="1600"/>
              <a:t> - Hyperbolic position in favor of one person or group (e.g. Trump, Clinton, Obama, Islam, refugees) </a:t>
            </a:r>
            <a:endParaRPr sz="1600"/>
          </a:p>
          <a:p>
            <a:pPr indent="0" lvl="0" marL="0" rtl="0" algn="l">
              <a:spcBef>
                <a:spcPts val="1600"/>
              </a:spcBef>
              <a:spcAft>
                <a:spcPts val="0"/>
              </a:spcAft>
              <a:buNone/>
            </a:pPr>
            <a:r>
              <a:rPr i="1" lang="en" sz="1600"/>
              <a:t>“BECAUSE TRUMP WON THE PRESIDENCY, FORD SHIFTS TRUCK PRODUCTION FROM MEXICO TO OHIO!”</a:t>
            </a:r>
            <a:endParaRPr i="1" sz="1600"/>
          </a:p>
          <a:p>
            <a:pPr indent="0" lvl="0" marL="0" rtl="0" algn="l">
              <a:lnSpc>
                <a:spcPct val="114000"/>
              </a:lnSpc>
              <a:spcBef>
                <a:spcPts val="1600"/>
              </a:spcBef>
              <a:spcAft>
                <a:spcPts val="0"/>
              </a:spcAft>
              <a:buNone/>
            </a:pPr>
            <a:r>
              <a:rPr b="1" lang="en" sz="1600"/>
              <a:t>D</a:t>
            </a:r>
            <a:r>
              <a:rPr lang="en" sz="1600"/>
              <a:t> - Discredit a normally credible source </a:t>
            </a:r>
            <a:endParaRPr sz="1600"/>
          </a:p>
          <a:p>
            <a:pPr indent="0" lvl="0" marL="0" rtl="0" algn="l">
              <a:lnSpc>
                <a:spcPct val="114000"/>
              </a:lnSpc>
              <a:spcBef>
                <a:spcPts val="1000"/>
              </a:spcBef>
              <a:spcAft>
                <a:spcPts val="0"/>
              </a:spcAft>
              <a:buNone/>
            </a:pPr>
            <a:r>
              <a:rPr i="1" lang="en" sz="1600"/>
              <a:t>“MIT Researchers: Global Warming Data Is Complete Bunk.”</a:t>
            </a:r>
            <a:endParaRPr i="1" sz="1600"/>
          </a:p>
          <a:p>
            <a:pPr indent="0" lvl="0" marL="0" rtl="0" algn="l">
              <a:spcBef>
                <a:spcPts val="1000"/>
              </a:spcBef>
              <a:spcAft>
                <a:spcPts val="1600"/>
              </a:spcAft>
              <a:buNone/>
            </a:pPr>
            <a:r>
              <a:t/>
            </a:r>
            <a:endParaRPr sz="1600"/>
          </a:p>
        </p:txBody>
      </p:sp>
      <p:sp>
        <p:nvSpPr>
          <p:cNvPr id="199" name="Google Shape;199;p31"/>
          <p:cNvSpPr txBox="1"/>
          <p:nvPr/>
        </p:nvSpPr>
        <p:spPr>
          <a:xfrm>
            <a:off x="335300" y="4568525"/>
            <a:ext cx="8520600" cy="48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274E13"/>
                </a:solidFill>
              </a:rPr>
              <a:t>Coded by</a:t>
            </a:r>
            <a:r>
              <a:rPr lang="en"/>
              <a:t>: </a:t>
            </a:r>
            <a:r>
              <a:rPr i="1" lang="en"/>
              <a:t>Jennifer Golbeck</a:t>
            </a:r>
            <a:r>
              <a:rPr lang="en"/>
              <a:t> et al.,</a:t>
            </a:r>
            <a:endParaRPr/>
          </a:p>
          <a:p>
            <a:pPr indent="0" lvl="0" marL="0" rtl="0" algn="ctr">
              <a:spcBef>
                <a:spcPts val="0"/>
              </a:spcBef>
              <a:spcAft>
                <a:spcPts val="0"/>
              </a:spcAft>
              <a:buNone/>
            </a:pPr>
            <a:r>
              <a:rPr lang="en" sz="1100" u="sng">
                <a:solidFill>
                  <a:schemeClr val="hlink"/>
                </a:solidFill>
                <a:hlinkClick r:id="rId3"/>
              </a:rPr>
              <a:t>http://web.stanford.edu/~mattm401/docs/2018-Golbeck-WebSci-FakeNewsVsSatire.pdf</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542775" y="142325"/>
            <a:ext cx="7966376" cy="4692250"/>
          </a:xfrm>
          <a:prstGeom prst="rect">
            <a:avLst/>
          </a:prstGeom>
          <a:noFill/>
          <a:ln>
            <a:noFill/>
          </a:ln>
        </p:spPr>
      </p:pic>
      <p:sp>
        <p:nvSpPr>
          <p:cNvPr id="62" name="Google Shape;62;p14"/>
          <p:cNvSpPr txBox="1"/>
          <p:nvPr/>
        </p:nvSpPr>
        <p:spPr>
          <a:xfrm>
            <a:off x="960300" y="4834575"/>
            <a:ext cx="7223400" cy="268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4"/>
              </a:rPr>
              <a:t>http://web.stanford.edu/~mattm401/docs/2018-Golbeck-WebSci-FakeNewsVsSatire.pdf</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2"/>
          <p:cNvSpPr txBox="1"/>
          <p:nvPr>
            <p:ph type="title"/>
          </p:nvPr>
        </p:nvSpPr>
        <p:spPr>
          <a:xfrm>
            <a:off x="311700" y="76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Continued...</a:t>
            </a:r>
            <a:endParaRPr b="1">
              <a:solidFill>
                <a:srgbClr val="980000"/>
              </a:solidFill>
            </a:endParaRPr>
          </a:p>
        </p:txBody>
      </p:sp>
      <p:sp>
        <p:nvSpPr>
          <p:cNvPr id="205" name="Google Shape;205;p32"/>
          <p:cNvSpPr txBox="1"/>
          <p:nvPr>
            <p:ph idx="1" type="body"/>
          </p:nvPr>
        </p:nvSpPr>
        <p:spPr>
          <a:xfrm>
            <a:off x="311700" y="678750"/>
            <a:ext cx="8520600" cy="3786000"/>
          </a:xfrm>
          <a:prstGeom prst="rect">
            <a:avLst/>
          </a:prstGeom>
        </p:spPr>
        <p:txBody>
          <a:bodyPr anchorCtr="0" anchor="t" bIns="91425" lIns="91425" spcFirstLastPara="1" rIns="91425" wrap="square" tIns="91425">
            <a:noAutofit/>
          </a:bodyPr>
          <a:lstStyle/>
          <a:p>
            <a:pPr indent="0" lvl="0" marL="0" rtl="0" algn="l">
              <a:lnSpc>
                <a:spcPct val="114000"/>
              </a:lnSpc>
              <a:spcBef>
                <a:spcPts val="0"/>
              </a:spcBef>
              <a:spcAft>
                <a:spcPts val="0"/>
              </a:spcAft>
              <a:buNone/>
            </a:pPr>
            <a:r>
              <a:rPr b="1" lang="en"/>
              <a:t>S</a:t>
            </a:r>
            <a:r>
              <a:rPr lang="en"/>
              <a:t> - Sensationalist crimes and violence. </a:t>
            </a:r>
            <a:endParaRPr/>
          </a:p>
          <a:p>
            <a:pPr indent="0" lvl="0" marL="457200" rtl="0" algn="l">
              <a:lnSpc>
                <a:spcPct val="114000"/>
              </a:lnSpc>
              <a:spcBef>
                <a:spcPts val="800"/>
              </a:spcBef>
              <a:spcAft>
                <a:spcPts val="0"/>
              </a:spcAft>
              <a:buNone/>
            </a:pPr>
            <a:r>
              <a:rPr i="1" lang="en"/>
              <a:t>“George Zimmerman Found DEAD Just Hours After Bragging About Killing Trayvon Martin.”</a:t>
            </a:r>
            <a:endParaRPr i="1"/>
          </a:p>
          <a:p>
            <a:pPr indent="0" lvl="0" marL="0" rtl="0" algn="l">
              <a:lnSpc>
                <a:spcPct val="114000"/>
              </a:lnSpc>
              <a:spcBef>
                <a:spcPts val="800"/>
              </a:spcBef>
              <a:spcAft>
                <a:spcPts val="0"/>
              </a:spcAft>
              <a:buNone/>
            </a:pPr>
            <a:r>
              <a:rPr b="1" lang="en"/>
              <a:t>R</a:t>
            </a:r>
            <a:r>
              <a:rPr lang="en"/>
              <a:t> - Racist messaging. </a:t>
            </a:r>
            <a:endParaRPr/>
          </a:p>
          <a:p>
            <a:pPr indent="457200" lvl="0" marL="0" rtl="0" algn="l">
              <a:lnSpc>
                <a:spcPct val="114000"/>
              </a:lnSpc>
              <a:spcBef>
                <a:spcPts val="800"/>
              </a:spcBef>
              <a:spcAft>
                <a:spcPts val="0"/>
              </a:spcAft>
              <a:buNone/>
            </a:pPr>
            <a:r>
              <a:rPr i="1" lang="en"/>
              <a:t>“Trump Has Fired Muslim Sharia Judge Arrested And Charged.”</a:t>
            </a:r>
            <a:endParaRPr i="1"/>
          </a:p>
          <a:p>
            <a:pPr indent="0" lvl="0" marL="0" rtl="0" algn="l">
              <a:lnSpc>
                <a:spcPct val="114000"/>
              </a:lnSpc>
              <a:spcBef>
                <a:spcPts val="800"/>
              </a:spcBef>
              <a:spcAft>
                <a:spcPts val="0"/>
              </a:spcAft>
              <a:buNone/>
            </a:pPr>
            <a:r>
              <a:rPr b="1" lang="en"/>
              <a:t>P</a:t>
            </a:r>
            <a:r>
              <a:rPr lang="en"/>
              <a:t> - Paranormal theories (e.g. Aliens, Flat Earth) </a:t>
            </a:r>
            <a:endParaRPr/>
          </a:p>
          <a:p>
            <a:pPr indent="457200" lvl="0" marL="0" rtl="0" algn="l">
              <a:lnSpc>
                <a:spcPct val="114000"/>
              </a:lnSpc>
              <a:spcBef>
                <a:spcPts val="800"/>
              </a:spcBef>
              <a:spcAft>
                <a:spcPts val="0"/>
              </a:spcAft>
              <a:buNone/>
            </a:pPr>
            <a:r>
              <a:rPr i="1" lang="en"/>
              <a:t>“Donald Trump Says The Earth Is Flat.”</a:t>
            </a:r>
            <a:endParaRPr i="1"/>
          </a:p>
          <a:p>
            <a:pPr indent="0" lvl="0" marL="0" rtl="0" algn="l">
              <a:lnSpc>
                <a:spcPct val="114000"/>
              </a:lnSpc>
              <a:spcBef>
                <a:spcPts val="800"/>
              </a:spcBef>
              <a:spcAft>
                <a:spcPts val="0"/>
              </a:spcAft>
              <a:buNone/>
            </a:pPr>
            <a:r>
              <a:rPr b="1" lang="en"/>
              <a:t>C</a:t>
            </a:r>
            <a:r>
              <a:rPr lang="en"/>
              <a:t> - Conspiracy theories </a:t>
            </a:r>
            <a:endParaRPr/>
          </a:p>
          <a:p>
            <a:pPr indent="0" lvl="0" marL="457200" rtl="0" algn="l">
              <a:lnSpc>
                <a:spcPct val="114000"/>
              </a:lnSpc>
              <a:spcBef>
                <a:spcPts val="800"/>
              </a:spcBef>
              <a:spcAft>
                <a:spcPts val="800"/>
              </a:spcAft>
              <a:buNone/>
            </a:pPr>
            <a:r>
              <a:rPr i="1" lang="en"/>
              <a:t>“Hillary Clinton Busted in the Middle of Huge Pedophilia Ring Cover Up At State Department”</a:t>
            </a:r>
            <a:endParaRPr i="1"/>
          </a:p>
        </p:txBody>
      </p:sp>
      <p:sp>
        <p:nvSpPr>
          <p:cNvPr id="206" name="Google Shape;206;p32"/>
          <p:cNvSpPr txBox="1"/>
          <p:nvPr/>
        </p:nvSpPr>
        <p:spPr>
          <a:xfrm>
            <a:off x="380175" y="4570800"/>
            <a:ext cx="80283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274E13"/>
                </a:solidFill>
              </a:rPr>
              <a:t>Coded by</a:t>
            </a:r>
            <a:r>
              <a:rPr lang="en">
                <a:solidFill>
                  <a:schemeClr val="dk1"/>
                </a:solidFill>
              </a:rPr>
              <a:t>: </a:t>
            </a:r>
            <a:r>
              <a:rPr i="1" lang="en">
                <a:solidFill>
                  <a:schemeClr val="dk1"/>
                </a:solidFill>
              </a:rPr>
              <a:t>Jennifer Golbeck</a:t>
            </a:r>
            <a:r>
              <a:rPr lang="en">
                <a:solidFill>
                  <a:schemeClr val="dk1"/>
                </a:solidFill>
              </a:rPr>
              <a:t> et al.,</a:t>
            </a:r>
            <a:endParaRPr>
              <a:solidFill>
                <a:schemeClr val="dk1"/>
              </a:solidFill>
            </a:endParaRPr>
          </a:p>
          <a:p>
            <a:pPr indent="0" lvl="0" marL="0" rtl="0" algn="ctr">
              <a:spcBef>
                <a:spcPts val="0"/>
              </a:spcBef>
              <a:spcAft>
                <a:spcPts val="0"/>
              </a:spcAft>
              <a:buNone/>
            </a:pPr>
            <a:r>
              <a:rPr lang="en" sz="1100" u="sng">
                <a:solidFill>
                  <a:schemeClr val="hlink"/>
                </a:solidFill>
                <a:hlinkClick r:id="rId3"/>
              </a:rPr>
              <a:t>http://web.stanford.edu/~mattm401/docs/2018-Golbeck-WebSci-FakeNewsVsSatire.pdf</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33"/>
          <p:cNvSpPr txBox="1"/>
          <p:nvPr>
            <p:ph type="title"/>
          </p:nvPr>
        </p:nvSpPr>
        <p:spPr>
          <a:xfrm>
            <a:off x="211075" y="2348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Continued...</a:t>
            </a:r>
            <a:endParaRPr b="1">
              <a:solidFill>
                <a:srgbClr val="980000"/>
              </a:solidFill>
            </a:endParaRPr>
          </a:p>
        </p:txBody>
      </p:sp>
      <p:sp>
        <p:nvSpPr>
          <p:cNvPr id="212" name="Google Shape;212;p33"/>
          <p:cNvSpPr txBox="1"/>
          <p:nvPr>
            <p:ph idx="1" type="body"/>
          </p:nvPr>
        </p:nvSpPr>
        <p:spPr>
          <a:xfrm>
            <a:off x="311700" y="950425"/>
            <a:ext cx="8520600" cy="36228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Themes created mostly on the </a:t>
            </a:r>
            <a:endParaRPr/>
          </a:p>
          <a:p>
            <a:pPr indent="0" lvl="0" marL="914400" rtl="0" algn="l">
              <a:lnSpc>
                <a:spcPct val="150000"/>
              </a:lnSpc>
              <a:spcBef>
                <a:spcPts val="1600"/>
              </a:spcBef>
              <a:spcAft>
                <a:spcPts val="0"/>
              </a:spcAft>
              <a:buNone/>
            </a:pPr>
            <a:r>
              <a:rPr lang="en"/>
              <a:t>1. </a:t>
            </a:r>
            <a:r>
              <a:rPr lang="en"/>
              <a:t>Mechanism of sharing Fake News.</a:t>
            </a:r>
            <a:endParaRPr/>
          </a:p>
          <a:p>
            <a:pPr indent="457200" lvl="0" marL="457200" rtl="0" algn="l">
              <a:lnSpc>
                <a:spcPct val="150000"/>
              </a:lnSpc>
              <a:spcBef>
                <a:spcPts val="1600"/>
              </a:spcBef>
              <a:spcAft>
                <a:spcPts val="0"/>
              </a:spcAft>
              <a:buNone/>
            </a:pPr>
            <a:r>
              <a:rPr lang="en"/>
              <a:t>2. Content of the news.</a:t>
            </a:r>
            <a:endParaRPr/>
          </a:p>
          <a:p>
            <a:pPr indent="-342900" lvl="0" marL="457200" rtl="0" algn="l">
              <a:lnSpc>
                <a:spcPct val="150000"/>
              </a:lnSpc>
              <a:spcBef>
                <a:spcPts val="1600"/>
              </a:spcBef>
              <a:spcAft>
                <a:spcPts val="0"/>
              </a:spcAft>
              <a:buSzPts val="1800"/>
              <a:buChar char="●"/>
            </a:pPr>
            <a:r>
              <a:rPr lang="en"/>
              <a:t>Articles were labelled with above themes.</a:t>
            </a:r>
            <a:endParaRPr/>
          </a:p>
          <a:p>
            <a:pPr indent="-342900" lvl="0" marL="457200" rtl="0" algn="l">
              <a:lnSpc>
                <a:spcPct val="150000"/>
              </a:lnSpc>
              <a:spcBef>
                <a:spcPts val="1600"/>
              </a:spcBef>
              <a:spcAft>
                <a:spcPts val="0"/>
              </a:spcAft>
              <a:buSzPts val="1800"/>
              <a:buChar char="●"/>
            </a:pPr>
            <a:r>
              <a:rPr lang="en"/>
              <a:t>An article can be left with no theme applied or with multiple themes.</a:t>
            </a:r>
            <a:endParaRPr/>
          </a:p>
          <a:p>
            <a:pPr indent="0" lvl="0" marL="457200" rtl="0" algn="l">
              <a:spcBef>
                <a:spcPts val="1600"/>
              </a:spcBef>
              <a:spcAft>
                <a:spcPts val="1600"/>
              </a:spcAft>
              <a:buNone/>
            </a:pPr>
            <a:r>
              <a:t/>
            </a:r>
            <a:endParaRPr/>
          </a:p>
        </p:txBody>
      </p:sp>
      <p:sp>
        <p:nvSpPr>
          <p:cNvPr id="213" name="Google Shape;213;p33"/>
          <p:cNvSpPr txBox="1"/>
          <p:nvPr/>
        </p:nvSpPr>
        <p:spPr>
          <a:xfrm>
            <a:off x="311700" y="4260150"/>
            <a:ext cx="87120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rgbClr val="274E13"/>
                </a:solidFill>
              </a:rPr>
              <a:t>Coded by</a:t>
            </a:r>
            <a:r>
              <a:rPr lang="en">
                <a:solidFill>
                  <a:schemeClr val="dk1"/>
                </a:solidFill>
              </a:rPr>
              <a:t>: </a:t>
            </a:r>
            <a:r>
              <a:rPr i="1" lang="en">
                <a:solidFill>
                  <a:schemeClr val="dk1"/>
                </a:solidFill>
              </a:rPr>
              <a:t>Jennifer Golbeck</a:t>
            </a:r>
            <a:r>
              <a:rPr lang="en">
                <a:solidFill>
                  <a:schemeClr val="dk1"/>
                </a:solidFill>
              </a:rPr>
              <a:t> et al.</a:t>
            </a:r>
            <a:endParaRPr/>
          </a:p>
          <a:p>
            <a:pPr indent="0" lvl="0" marL="0" rtl="0" algn="ctr">
              <a:spcBef>
                <a:spcPts val="0"/>
              </a:spcBef>
              <a:spcAft>
                <a:spcPts val="0"/>
              </a:spcAft>
              <a:buNone/>
            </a:pPr>
            <a:r>
              <a:rPr lang="en" sz="1100" u="sng">
                <a:solidFill>
                  <a:schemeClr val="hlink"/>
                </a:solidFill>
                <a:hlinkClick r:id="rId3"/>
              </a:rPr>
              <a:t>http://web.stanford.edu/~mattm401/docs/2018-Golbeck-WebSci-FakeNewsVsSatire.pdf</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4"/>
          <p:cNvSpPr txBox="1"/>
          <p:nvPr>
            <p:ph type="title"/>
          </p:nvPr>
        </p:nvSpPr>
        <p:spPr>
          <a:xfrm>
            <a:off x="311700" y="1878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Theme Distribution Across Articles:</a:t>
            </a:r>
            <a:endParaRPr b="1">
              <a:solidFill>
                <a:srgbClr val="980000"/>
              </a:solidFill>
            </a:endParaRPr>
          </a:p>
        </p:txBody>
      </p:sp>
      <p:sp>
        <p:nvSpPr>
          <p:cNvPr id="219" name="Google Shape;219;p34"/>
          <p:cNvSpPr txBox="1"/>
          <p:nvPr/>
        </p:nvSpPr>
        <p:spPr>
          <a:xfrm>
            <a:off x="380175" y="4725075"/>
            <a:ext cx="8218500" cy="42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980000"/>
                </a:solidFill>
              </a:rPr>
              <a:t>Source (Fig 2):</a:t>
            </a:r>
            <a:r>
              <a:rPr lang="en"/>
              <a:t> </a:t>
            </a:r>
            <a:r>
              <a:rPr lang="en" sz="1100" u="sng">
                <a:solidFill>
                  <a:schemeClr val="hlink"/>
                </a:solidFill>
                <a:hlinkClick r:id="rId3"/>
              </a:rPr>
              <a:t>http://web.stanford.edu/~mattm401/docs/2018-Golbeck-WebSci-FakeNewsVsSatire.pdf</a:t>
            </a:r>
            <a:endParaRPr/>
          </a:p>
        </p:txBody>
      </p:sp>
      <p:pic>
        <p:nvPicPr>
          <p:cNvPr id="220" name="Google Shape;220;p34"/>
          <p:cNvPicPr preferRelativeResize="0"/>
          <p:nvPr/>
        </p:nvPicPr>
        <p:blipFill>
          <a:blip r:embed="rId4">
            <a:alphaModFix/>
          </a:blip>
          <a:stretch>
            <a:fillRect/>
          </a:stretch>
        </p:blipFill>
        <p:spPr>
          <a:xfrm>
            <a:off x="1773725" y="760550"/>
            <a:ext cx="5251623" cy="38121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35"/>
          <p:cNvSpPr txBox="1"/>
          <p:nvPr>
            <p:ph type="title"/>
          </p:nvPr>
        </p:nvSpPr>
        <p:spPr>
          <a:xfrm>
            <a:off x="233425" y="76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Outcome:</a:t>
            </a:r>
            <a:endParaRPr b="1">
              <a:solidFill>
                <a:srgbClr val="980000"/>
              </a:solidFill>
            </a:endParaRPr>
          </a:p>
        </p:txBody>
      </p:sp>
      <p:sp>
        <p:nvSpPr>
          <p:cNvPr id="226" name="Google Shape;226;p35"/>
          <p:cNvSpPr txBox="1"/>
          <p:nvPr>
            <p:ph idx="1" type="body"/>
          </p:nvPr>
        </p:nvSpPr>
        <p:spPr>
          <a:xfrm>
            <a:off x="311700" y="648750"/>
            <a:ext cx="8520600" cy="4143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Articles with multiple themes: </a:t>
            </a:r>
            <a:r>
              <a:rPr b="1" lang="en"/>
              <a:t>213 - 43.8%</a:t>
            </a:r>
            <a:endParaRPr b="1"/>
          </a:p>
          <a:p>
            <a:pPr indent="-342900" lvl="0" marL="457200" rtl="0" algn="l">
              <a:spcBef>
                <a:spcPts val="0"/>
              </a:spcBef>
              <a:spcAft>
                <a:spcPts val="0"/>
              </a:spcAft>
              <a:buSzPts val="1800"/>
              <a:buChar char="●"/>
            </a:pPr>
            <a:r>
              <a:rPr lang="en"/>
              <a:t>Fake News: </a:t>
            </a:r>
            <a:r>
              <a:rPr b="1" lang="en"/>
              <a:t>157 - 55.5%</a:t>
            </a:r>
            <a:endParaRPr b="1"/>
          </a:p>
          <a:p>
            <a:pPr indent="-342900" lvl="0" marL="457200" rtl="0" algn="l">
              <a:spcBef>
                <a:spcPts val="0"/>
              </a:spcBef>
              <a:spcAft>
                <a:spcPts val="0"/>
              </a:spcAft>
              <a:buSzPts val="1800"/>
              <a:buChar char="●"/>
            </a:pPr>
            <a:r>
              <a:rPr lang="en"/>
              <a:t>Satire: </a:t>
            </a:r>
            <a:r>
              <a:rPr b="1" lang="en"/>
              <a:t>56 - 27.6%</a:t>
            </a:r>
            <a:endParaRPr b="1"/>
          </a:p>
          <a:p>
            <a:pPr indent="-342900" lvl="0" marL="457200" rtl="0" algn="l">
              <a:lnSpc>
                <a:spcPct val="114000"/>
              </a:lnSpc>
              <a:spcBef>
                <a:spcPts val="0"/>
              </a:spcBef>
              <a:spcAft>
                <a:spcPts val="0"/>
              </a:spcAft>
              <a:buSzPts val="1800"/>
              <a:buChar char="●"/>
            </a:pPr>
            <a:r>
              <a:rPr lang="en"/>
              <a:t>Common pair of themes appearing together:</a:t>
            </a:r>
            <a:endParaRPr/>
          </a:p>
          <a:p>
            <a:pPr indent="457200" lvl="0" marL="457200" rtl="0" algn="l">
              <a:lnSpc>
                <a:spcPct val="114000"/>
              </a:lnSpc>
              <a:spcBef>
                <a:spcPts val="300"/>
              </a:spcBef>
              <a:spcAft>
                <a:spcPts val="0"/>
              </a:spcAft>
              <a:buNone/>
            </a:pPr>
            <a:r>
              <a:rPr b="1" lang="en" sz="1600"/>
              <a:t>Conspiracy Theory and Hyperbolic Criticism</a:t>
            </a:r>
            <a:endParaRPr b="1" sz="1600"/>
          </a:p>
          <a:p>
            <a:pPr indent="457200" lvl="0" marL="457200" rtl="0" algn="l">
              <a:lnSpc>
                <a:spcPct val="114000"/>
              </a:lnSpc>
              <a:spcBef>
                <a:spcPts val="300"/>
              </a:spcBef>
              <a:spcAft>
                <a:spcPts val="0"/>
              </a:spcAft>
              <a:buNone/>
            </a:pPr>
            <a:r>
              <a:rPr lang="en" sz="1600"/>
              <a:t>Total Ratio:</a:t>
            </a:r>
            <a:r>
              <a:rPr b="1" lang="en" sz="1600"/>
              <a:t> 19.5%.</a:t>
            </a:r>
            <a:endParaRPr b="1" sz="1600"/>
          </a:p>
          <a:p>
            <a:pPr indent="457200" lvl="0" marL="457200" rtl="0" algn="l">
              <a:lnSpc>
                <a:spcPct val="114000"/>
              </a:lnSpc>
              <a:spcBef>
                <a:spcPts val="300"/>
              </a:spcBef>
              <a:spcAft>
                <a:spcPts val="0"/>
              </a:spcAft>
              <a:buNone/>
            </a:pPr>
            <a:r>
              <a:rPr lang="en" sz="1600"/>
              <a:t>Fake news articles:</a:t>
            </a:r>
            <a:r>
              <a:rPr b="1" lang="en" sz="1600"/>
              <a:t> 26.9%</a:t>
            </a:r>
            <a:endParaRPr b="1" sz="1600"/>
          </a:p>
          <a:p>
            <a:pPr indent="457200" lvl="0" marL="457200" rtl="0" algn="l">
              <a:lnSpc>
                <a:spcPct val="114000"/>
              </a:lnSpc>
              <a:spcBef>
                <a:spcPts val="300"/>
              </a:spcBef>
              <a:spcAft>
                <a:spcPts val="0"/>
              </a:spcAft>
              <a:buNone/>
            </a:pPr>
            <a:r>
              <a:rPr lang="en" sz="1600"/>
              <a:t>Satire: </a:t>
            </a:r>
            <a:r>
              <a:rPr b="1" lang="en" sz="1600"/>
              <a:t>9.4%</a:t>
            </a:r>
            <a:endParaRPr b="1" sz="1600"/>
          </a:p>
          <a:p>
            <a:pPr indent="-342900" lvl="0" marL="457200" rtl="0" algn="l">
              <a:lnSpc>
                <a:spcPct val="114000"/>
              </a:lnSpc>
              <a:spcBef>
                <a:spcPts val="300"/>
              </a:spcBef>
              <a:spcAft>
                <a:spcPts val="0"/>
              </a:spcAft>
              <a:buSzPts val="1800"/>
              <a:buChar char="●"/>
            </a:pPr>
            <a:r>
              <a:rPr b="1" lang="en"/>
              <a:t>Title: </a:t>
            </a:r>
            <a:endParaRPr b="1"/>
          </a:p>
          <a:p>
            <a:pPr indent="0" lvl="0" marL="457200" rtl="0" algn="l">
              <a:lnSpc>
                <a:spcPct val="114000"/>
              </a:lnSpc>
              <a:spcBef>
                <a:spcPts val="600"/>
              </a:spcBef>
              <a:spcAft>
                <a:spcPts val="0"/>
              </a:spcAft>
              <a:buNone/>
            </a:pPr>
            <a:r>
              <a:rPr lang="en"/>
              <a:t>“</a:t>
            </a:r>
            <a:r>
              <a:rPr i="1" lang="en"/>
              <a:t>President Obama Birth Certificate</a:t>
            </a:r>
            <a:r>
              <a:rPr lang="en"/>
              <a:t>”</a:t>
            </a:r>
            <a:endParaRPr/>
          </a:p>
          <a:p>
            <a:pPr indent="0" lvl="0" marL="457200" rtl="0" algn="l">
              <a:lnSpc>
                <a:spcPct val="114000"/>
              </a:lnSpc>
              <a:spcBef>
                <a:spcPts val="600"/>
              </a:spcBef>
              <a:spcAft>
                <a:spcPts val="0"/>
              </a:spcAft>
              <a:buNone/>
            </a:pPr>
            <a:r>
              <a:rPr lang="en"/>
              <a:t>“</a:t>
            </a:r>
            <a:r>
              <a:rPr i="1" lang="en"/>
              <a:t>Illegal Aliens cast 3 million votes</a:t>
            </a:r>
            <a:r>
              <a:rPr lang="en"/>
              <a:t>”</a:t>
            </a:r>
            <a:endParaRPr/>
          </a:p>
          <a:p>
            <a:pPr indent="0" lvl="0" marL="457200" rtl="0" algn="l">
              <a:lnSpc>
                <a:spcPct val="114000"/>
              </a:lnSpc>
              <a:spcBef>
                <a:spcPts val="600"/>
              </a:spcBef>
              <a:spcAft>
                <a:spcPts val="0"/>
              </a:spcAft>
              <a:buNone/>
            </a:pPr>
            <a:r>
              <a:rPr lang="en"/>
              <a:t>“</a:t>
            </a:r>
            <a:r>
              <a:rPr i="1" lang="en"/>
              <a:t>Murder of DNC staffer Seth Rich was orchestrated by George Soros</a:t>
            </a:r>
            <a:r>
              <a:rPr lang="en"/>
              <a:t>”</a:t>
            </a:r>
            <a:endParaRPr/>
          </a:p>
          <a:p>
            <a:pPr indent="0" lvl="0" marL="457200" rtl="0" algn="l">
              <a:spcBef>
                <a:spcPts val="600"/>
              </a:spcBef>
              <a:spcAft>
                <a:spcPts val="0"/>
              </a:spcAft>
              <a:buNone/>
            </a:pPr>
            <a:r>
              <a:t/>
            </a:r>
            <a:endParaRPr b="1"/>
          </a:p>
          <a:p>
            <a:pPr indent="0" lvl="0" marL="0" rtl="0" algn="l">
              <a:spcBef>
                <a:spcPts val="1600"/>
              </a:spcBef>
              <a:spcAft>
                <a:spcPts val="1600"/>
              </a:spcAft>
              <a:buNone/>
            </a:pPr>
            <a:r>
              <a:t/>
            </a:r>
            <a:endParaRPr/>
          </a:p>
        </p:txBody>
      </p:sp>
      <p:sp>
        <p:nvSpPr>
          <p:cNvPr id="227" name="Google Shape;227;p35"/>
          <p:cNvSpPr txBox="1"/>
          <p:nvPr/>
        </p:nvSpPr>
        <p:spPr>
          <a:xfrm>
            <a:off x="351600" y="4792150"/>
            <a:ext cx="8440800" cy="29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http://web.stanford.edu/~mattm401/docs/2018-Golbeck-WebSci-FakeNewsVsSatire.pdf</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p36"/>
          <p:cNvSpPr txBox="1"/>
          <p:nvPr>
            <p:ph type="title"/>
          </p:nvPr>
        </p:nvSpPr>
        <p:spPr>
          <a:xfrm>
            <a:off x="311700" y="232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Distribution of Theme Pairs:</a:t>
            </a:r>
            <a:endParaRPr b="1">
              <a:solidFill>
                <a:srgbClr val="980000"/>
              </a:solidFill>
            </a:endParaRPr>
          </a:p>
        </p:txBody>
      </p:sp>
      <p:pic>
        <p:nvPicPr>
          <p:cNvPr id="233" name="Google Shape;233;p36"/>
          <p:cNvPicPr preferRelativeResize="0"/>
          <p:nvPr/>
        </p:nvPicPr>
        <p:blipFill>
          <a:blip r:embed="rId3">
            <a:alphaModFix/>
          </a:blip>
          <a:stretch>
            <a:fillRect/>
          </a:stretch>
        </p:blipFill>
        <p:spPr>
          <a:xfrm>
            <a:off x="152400" y="957675"/>
            <a:ext cx="8839200" cy="1628090"/>
          </a:xfrm>
          <a:prstGeom prst="rect">
            <a:avLst/>
          </a:prstGeom>
          <a:noFill/>
          <a:ln>
            <a:noFill/>
          </a:ln>
        </p:spPr>
      </p:pic>
      <p:pic>
        <p:nvPicPr>
          <p:cNvPr id="234" name="Google Shape;234;p36"/>
          <p:cNvPicPr preferRelativeResize="0"/>
          <p:nvPr/>
        </p:nvPicPr>
        <p:blipFill>
          <a:blip r:embed="rId4">
            <a:alphaModFix/>
          </a:blip>
          <a:stretch>
            <a:fillRect/>
          </a:stretch>
        </p:blipFill>
        <p:spPr>
          <a:xfrm>
            <a:off x="1643675" y="2970125"/>
            <a:ext cx="6887826" cy="1557600"/>
          </a:xfrm>
          <a:prstGeom prst="rect">
            <a:avLst/>
          </a:prstGeom>
          <a:noFill/>
          <a:ln>
            <a:noFill/>
          </a:ln>
        </p:spPr>
      </p:pic>
      <p:pic>
        <p:nvPicPr>
          <p:cNvPr id="235" name="Google Shape;235;p36"/>
          <p:cNvPicPr preferRelativeResize="0"/>
          <p:nvPr/>
        </p:nvPicPr>
        <p:blipFill>
          <a:blip r:embed="rId5">
            <a:alphaModFix/>
          </a:blip>
          <a:stretch>
            <a:fillRect/>
          </a:stretch>
        </p:blipFill>
        <p:spPr>
          <a:xfrm>
            <a:off x="152400" y="3036200"/>
            <a:ext cx="1290025" cy="1425450"/>
          </a:xfrm>
          <a:prstGeom prst="rect">
            <a:avLst/>
          </a:prstGeom>
          <a:noFill/>
          <a:ln>
            <a:noFill/>
          </a:ln>
        </p:spPr>
      </p:pic>
      <p:sp>
        <p:nvSpPr>
          <p:cNvPr id="236" name="Google Shape;236;p36"/>
          <p:cNvSpPr txBox="1"/>
          <p:nvPr/>
        </p:nvSpPr>
        <p:spPr>
          <a:xfrm>
            <a:off x="424900" y="4646800"/>
            <a:ext cx="8407500" cy="49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980000"/>
                </a:solidFill>
              </a:rPr>
              <a:t>Source (Table 2):</a:t>
            </a:r>
            <a:r>
              <a:rPr lang="en"/>
              <a:t> </a:t>
            </a:r>
            <a:r>
              <a:rPr lang="en" sz="1100" u="sng">
                <a:solidFill>
                  <a:schemeClr val="hlink"/>
                </a:solidFill>
                <a:hlinkClick r:id="rId6"/>
              </a:rPr>
              <a:t>http://web.stanford.edu/~mattm401/docs/2018-Golbeck-WebSci-FakeNewsVsSatire.pdf</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37"/>
          <p:cNvSpPr txBox="1"/>
          <p:nvPr>
            <p:ph type="title"/>
          </p:nvPr>
        </p:nvSpPr>
        <p:spPr>
          <a:xfrm>
            <a:off x="311700" y="1878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Themes and Word Vector Combination:</a:t>
            </a:r>
            <a:endParaRPr b="1">
              <a:solidFill>
                <a:srgbClr val="980000"/>
              </a:solidFill>
            </a:endParaRPr>
          </a:p>
        </p:txBody>
      </p:sp>
      <p:pic>
        <p:nvPicPr>
          <p:cNvPr id="242" name="Google Shape;242;p37"/>
          <p:cNvPicPr preferRelativeResize="0"/>
          <p:nvPr/>
        </p:nvPicPr>
        <p:blipFill>
          <a:blip r:embed="rId3">
            <a:alphaModFix/>
          </a:blip>
          <a:stretch>
            <a:fillRect/>
          </a:stretch>
        </p:blipFill>
        <p:spPr>
          <a:xfrm>
            <a:off x="410825" y="812325"/>
            <a:ext cx="8322351" cy="407815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8"/>
          <p:cNvSpPr txBox="1"/>
          <p:nvPr>
            <p:ph type="title"/>
          </p:nvPr>
        </p:nvSpPr>
        <p:spPr>
          <a:xfrm>
            <a:off x="311700" y="1319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Detect Themes from Language:</a:t>
            </a:r>
            <a:endParaRPr b="1">
              <a:solidFill>
                <a:srgbClr val="980000"/>
              </a:solidFill>
            </a:endParaRPr>
          </a:p>
        </p:txBody>
      </p:sp>
      <p:pic>
        <p:nvPicPr>
          <p:cNvPr id="248" name="Google Shape;248;p38"/>
          <p:cNvPicPr preferRelativeResize="0"/>
          <p:nvPr/>
        </p:nvPicPr>
        <p:blipFill>
          <a:blip r:embed="rId3">
            <a:alphaModFix/>
          </a:blip>
          <a:stretch>
            <a:fillRect/>
          </a:stretch>
        </p:blipFill>
        <p:spPr>
          <a:xfrm>
            <a:off x="1668325" y="810800"/>
            <a:ext cx="5807350" cy="3744225"/>
          </a:xfrm>
          <a:prstGeom prst="rect">
            <a:avLst/>
          </a:prstGeom>
          <a:noFill/>
          <a:ln>
            <a:noFill/>
          </a:ln>
        </p:spPr>
      </p:pic>
      <p:sp>
        <p:nvSpPr>
          <p:cNvPr id="249" name="Google Shape;249;p38"/>
          <p:cNvSpPr txBox="1"/>
          <p:nvPr/>
        </p:nvSpPr>
        <p:spPr>
          <a:xfrm>
            <a:off x="480800" y="4661175"/>
            <a:ext cx="8050800" cy="395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rgbClr val="980000"/>
                </a:solidFill>
              </a:rPr>
              <a:t>Source (Table 3)</a:t>
            </a:r>
            <a:r>
              <a:rPr lang="en"/>
              <a:t>: </a:t>
            </a:r>
            <a:r>
              <a:rPr lang="en" sz="1100" u="sng">
                <a:solidFill>
                  <a:schemeClr val="hlink"/>
                </a:solidFill>
                <a:hlinkClick r:id="rId4"/>
              </a:rPr>
              <a:t>http://web.stanford.edu/~mattm401/docs/2018-Golbeck-WebSci-FakeNewsVsSatire.pdf</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Take Away:</a:t>
            </a:r>
            <a:endParaRPr b="1">
              <a:solidFill>
                <a:srgbClr val="980000"/>
              </a:solidFill>
            </a:endParaRPr>
          </a:p>
        </p:txBody>
      </p:sp>
      <p:sp>
        <p:nvSpPr>
          <p:cNvPr id="255" name="Google Shape;255;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Based on the handcrafted dataset and the preliminary analysis, it is possible to distinguish fake news and satire.</a:t>
            </a:r>
            <a:endParaRPr/>
          </a:p>
          <a:p>
            <a:pPr indent="-342900" lvl="0" marL="457200" rtl="0" algn="l">
              <a:lnSpc>
                <a:spcPct val="150000"/>
              </a:lnSpc>
              <a:spcBef>
                <a:spcPts val="2000"/>
              </a:spcBef>
              <a:spcAft>
                <a:spcPts val="0"/>
              </a:spcAft>
              <a:buSzPts val="1800"/>
              <a:buChar char="●"/>
            </a:pPr>
            <a:r>
              <a:rPr lang="en"/>
              <a:t>Conspiracy theories with Criticism and Sensational Crimes are more common in Fake news.</a:t>
            </a:r>
            <a:endParaRPr/>
          </a:p>
          <a:p>
            <a:pPr indent="-342900" lvl="0" marL="457200" rtl="0" algn="l">
              <a:lnSpc>
                <a:spcPct val="150000"/>
              </a:lnSpc>
              <a:spcBef>
                <a:spcPts val="2000"/>
              </a:spcBef>
              <a:spcAft>
                <a:spcPts val="0"/>
              </a:spcAft>
              <a:buSzPts val="1800"/>
              <a:buChar char="●"/>
            </a:pPr>
            <a:r>
              <a:rPr lang="en"/>
              <a:t>Paranormal themes are more common in Satire than Fake news.</a:t>
            </a:r>
            <a:endParaRPr/>
          </a:p>
          <a:p>
            <a:pPr indent="0" lvl="0" marL="0" rtl="0" algn="l">
              <a:spcBef>
                <a:spcPts val="20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5"/>
          <p:cNvSpPr txBox="1"/>
          <p:nvPr>
            <p:ph idx="1" type="body"/>
          </p:nvPr>
        </p:nvSpPr>
        <p:spPr>
          <a:xfrm>
            <a:off x="311700" y="301900"/>
            <a:ext cx="8520600" cy="393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800">
                <a:solidFill>
                  <a:srgbClr val="980000"/>
                </a:solidFill>
              </a:rPr>
              <a:t>Fake News:</a:t>
            </a:r>
            <a:endParaRPr b="1" sz="2800">
              <a:solidFill>
                <a:srgbClr val="980000"/>
              </a:solidFill>
            </a:endParaRPr>
          </a:p>
          <a:p>
            <a:pPr indent="0" lvl="0" marL="0" rtl="0" algn="just">
              <a:spcBef>
                <a:spcPts val="1600"/>
              </a:spcBef>
              <a:spcAft>
                <a:spcPts val="0"/>
              </a:spcAft>
              <a:buNone/>
            </a:pPr>
            <a:r>
              <a:rPr i="1" lang="en"/>
              <a:t>“Fake news is information, presented as a news story that is factually incorrect and designed to deceive the consumer into believing it is true.”</a:t>
            </a:r>
            <a:endParaRPr i="1"/>
          </a:p>
          <a:p>
            <a:pPr indent="0" lvl="0" marL="0" rtl="0" algn="l">
              <a:spcBef>
                <a:spcPts val="1600"/>
              </a:spcBef>
              <a:spcAft>
                <a:spcPts val="0"/>
              </a:spcAft>
              <a:buNone/>
            </a:pPr>
            <a:r>
              <a:t/>
            </a:r>
            <a:endParaRPr i="1"/>
          </a:p>
          <a:p>
            <a:pPr indent="0" lvl="0" marL="0" rtl="0" algn="l">
              <a:spcBef>
                <a:spcPts val="1600"/>
              </a:spcBef>
              <a:spcAft>
                <a:spcPts val="0"/>
              </a:spcAft>
              <a:buNone/>
            </a:pPr>
            <a:r>
              <a:rPr b="1" lang="en" sz="2800">
                <a:solidFill>
                  <a:srgbClr val="980000"/>
                </a:solidFill>
              </a:rPr>
              <a:t>Satire:</a:t>
            </a:r>
            <a:endParaRPr b="1" sz="2800">
              <a:solidFill>
                <a:srgbClr val="980000"/>
              </a:solidFill>
            </a:endParaRPr>
          </a:p>
          <a:p>
            <a:pPr indent="0" lvl="0" marL="0" rtl="0" algn="just">
              <a:spcBef>
                <a:spcPts val="1600"/>
              </a:spcBef>
              <a:spcAft>
                <a:spcPts val="1600"/>
              </a:spcAft>
              <a:buNone/>
            </a:pPr>
            <a:r>
              <a:rPr i="1" lang="en">
                <a:solidFill>
                  <a:srgbClr val="434343"/>
                </a:solidFill>
              </a:rPr>
              <a:t>“Presents stories as news that are factually incorrect, but the intent is not to deceive but rather to call out, ridicule, or expose behavior that is shameful, corrupt, or otherwise bad.”</a:t>
            </a:r>
            <a:endParaRPr i="1">
              <a:solidFill>
                <a:srgbClr val="434343"/>
              </a:solidFill>
            </a:endParaRPr>
          </a:p>
        </p:txBody>
      </p:sp>
      <p:sp>
        <p:nvSpPr>
          <p:cNvPr id="68" name="Google Shape;68;p15"/>
          <p:cNvSpPr txBox="1"/>
          <p:nvPr/>
        </p:nvSpPr>
        <p:spPr>
          <a:xfrm>
            <a:off x="391350" y="4494975"/>
            <a:ext cx="8073000" cy="48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http://web.stanford.edu/~mattm401/docs/2018-Golbeck-WebSci-FakeNewsVsSatire.pdf</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Description of Data Set:</a:t>
            </a:r>
            <a:endParaRPr b="1">
              <a:solidFill>
                <a:srgbClr val="980000"/>
              </a:solidFill>
            </a:endParaRPr>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rtl="0" algn="l">
              <a:lnSpc>
                <a:spcPct val="150000"/>
              </a:lnSpc>
              <a:spcBef>
                <a:spcPts val="0"/>
              </a:spcBef>
              <a:spcAft>
                <a:spcPts val="0"/>
              </a:spcAft>
              <a:buSzPts val="2000"/>
              <a:buChar char="●"/>
            </a:pPr>
            <a:r>
              <a:rPr lang="en" sz="2000"/>
              <a:t>Manually</a:t>
            </a:r>
            <a:r>
              <a:rPr lang="en" sz="2000"/>
              <a:t> crafted.</a:t>
            </a:r>
            <a:endParaRPr sz="2000"/>
          </a:p>
          <a:p>
            <a:pPr indent="-355600" lvl="0" marL="457200" rtl="0" algn="l">
              <a:lnSpc>
                <a:spcPct val="150000"/>
              </a:lnSpc>
              <a:spcBef>
                <a:spcPts val="0"/>
              </a:spcBef>
              <a:spcAft>
                <a:spcPts val="0"/>
              </a:spcAft>
              <a:buSzPts val="2000"/>
              <a:buChar char="●"/>
            </a:pPr>
            <a:r>
              <a:rPr lang="en" sz="2000"/>
              <a:t>283 fake news stories.</a:t>
            </a:r>
            <a:endParaRPr sz="2000"/>
          </a:p>
          <a:p>
            <a:pPr indent="-355600" lvl="0" marL="457200" rtl="0" algn="l">
              <a:lnSpc>
                <a:spcPct val="150000"/>
              </a:lnSpc>
              <a:spcBef>
                <a:spcPts val="0"/>
              </a:spcBef>
              <a:spcAft>
                <a:spcPts val="0"/>
              </a:spcAft>
              <a:buSzPts val="2000"/>
              <a:buChar char="●"/>
            </a:pPr>
            <a:r>
              <a:rPr lang="en" sz="2000"/>
              <a:t>203 satirical stories.</a:t>
            </a:r>
            <a:endParaRPr sz="2000"/>
          </a:p>
          <a:p>
            <a:pPr indent="-355600" lvl="0" marL="457200" rtl="0" algn="l">
              <a:lnSpc>
                <a:spcPct val="150000"/>
              </a:lnSpc>
              <a:spcBef>
                <a:spcPts val="0"/>
              </a:spcBef>
              <a:spcAft>
                <a:spcPts val="0"/>
              </a:spcAft>
              <a:buSzPts val="2000"/>
              <a:buChar char="●"/>
            </a:pPr>
            <a:r>
              <a:rPr b="1" lang="en" sz="2000"/>
              <a:t>American Politics.</a:t>
            </a:r>
            <a:endParaRPr b="1" sz="2000"/>
          </a:p>
          <a:p>
            <a:pPr indent="-355600" lvl="0" marL="457200" rtl="0" algn="l">
              <a:lnSpc>
                <a:spcPct val="150000"/>
              </a:lnSpc>
              <a:spcBef>
                <a:spcPts val="0"/>
              </a:spcBef>
              <a:spcAft>
                <a:spcPts val="0"/>
              </a:spcAft>
              <a:buSzPts val="2000"/>
              <a:buChar char="●"/>
            </a:pPr>
            <a:r>
              <a:rPr lang="en" sz="2000"/>
              <a:t>Period: </a:t>
            </a:r>
            <a:r>
              <a:rPr b="1" i="1" lang="en" sz="2000"/>
              <a:t>Jan 2016 - Oct 2017.</a:t>
            </a:r>
            <a:endParaRPr b="1" i="1" sz="2000"/>
          </a:p>
          <a:p>
            <a:pPr indent="-355600" lvl="0" marL="457200" rtl="0" algn="l">
              <a:lnSpc>
                <a:spcPct val="150000"/>
              </a:lnSpc>
              <a:spcBef>
                <a:spcPts val="0"/>
              </a:spcBef>
              <a:spcAft>
                <a:spcPts val="0"/>
              </a:spcAft>
              <a:buSzPts val="2000"/>
              <a:buChar char="●"/>
            </a:pPr>
            <a:r>
              <a:rPr lang="en" sz="2000"/>
              <a:t>URL: F</a:t>
            </a:r>
            <a:r>
              <a:rPr lang="en" sz="2000"/>
              <a:t>ake news and article rebutting it.</a:t>
            </a:r>
            <a:endParaRPr sz="2000"/>
          </a:p>
          <a:p>
            <a:pPr indent="0" lvl="0" marL="457200" rtl="0" algn="l">
              <a:lnSpc>
                <a:spcPct val="150000"/>
              </a:lnSpc>
              <a:spcBef>
                <a:spcPts val="1600"/>
              </a:spcBef>
              <a:spcAft>
                <a:spcPts val="1600"/>
              </a:spcAft>
              <a:buNone/>
            </a:pPr>
            <a:r>
              <a:t/>
            </a:r>
            <a:endParaRPr/>
          </a:p>
        </p:txBody>
      </p:sp>
      <p:sp>
        <p:nvSpPr>
          <p:cNvPr id="75" name="Google Shape;75;p16"/>
          <p:cNvSpPr txBox="1"/>
          <p:nvPr/>
        </p:nvSpPr>
        <p:spPr>
          <a:xfrm>
            <a:off x="413725" y="4640325"/>
            <a:ext cx="8418600" cy="3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http://web.stanford.edu/~mattm401/docs/2018-Golbeck-WebSci-FakeNewsVsSatire.pdf</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Google Shape;80;p17"/>
          <p:cNvSpPr txBox="1"/>
          <p:nvPr>
            <p:ph type="title"/>
          </p:nvPr>
        </p:nvSpPr>
        <p:spPr>
          <a:xfrm>
            <a:off x="229000" y="2214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Target Questions:</a:t>
            </a:r>
            <a:endParaRPr b="1">
              <a:solidFill>
                <a:srgbClr val="980000"/>
              </a:solidFill>
            </a:endParaRPr>
          </a:p>
        </p:txBody>
      </p:sp>
      <p:sp>
        <p:nvSpPr>
          <p:cNvPr id="81" name="Google Shape;81;p17"/>
          <p:cNvSpPr txBox="1"/>
          <p:nvPr>
            <p:ph idx="1" type="body"/>
          </p:nvPr>
        </p:nvSpPr>
        <p:spPr>
          <a:xfrm>
            <a:off x="311700" y="1152475"/>
            <a:ext cx="8520600" cy="319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Question 1:</a:t>
            </a:r>
            <a:r>
              <a:rPr lang="en"/>
              <a:t> </a:t>
            </a:r>
            <a:endParaRPr/>
          </a:p>
          <a:p>
            <a:pPr indent="0" lvl="0" marL="0" rtl="0" algn="just">
              <a:spcBef>
                <a:spcPts val="1600"/>
              </a:spcBef>
              <a:spcAft>
                <a:spcPts val="0"/>
              </a:spcAft>
              <a:buNone/>
            </a:pPr>
            <a:r>
              <a:rPr i="1" lang="en"/>
              <a:t>“Are there differences in the language of fake news and satirical articles on the same topic such that a word-based classification approach can be successful?”</a:t>
            </a:r>
            <a:endParaRPr i="1"/>
          </a:p>
          <a:p>
            <a:pPr indent="0" lvl="0" marL="0" rtl="0" algn="l">
              <a:spcBef>
                <a:spcPts val="1600"/>
              </a:spcBef>
              <a:spcAft>
                <a:spcPts val="0"/>
              </a:spcAft>
              <a:buNone/>
            </a:pPr>
            <a:r>
              <a:t/>
            </a:r>
            <a:endParaRPr i="1"/>
          </a:p>
          <a:p>
            <a:pPr indent="0" lvl="0" marL="0" rtl="0" algn="l">
              <a:spcBef>
                <a:spcPts val="1600"/>
              </a:spcBef>
              <a:spcAft>
                <a:spcPts val="0"/>
              </a:spcAft>
              <a:buNone/>
            </a:pPr>
            <a:r>
              <a:rPr b="1" lang="en"/>
              <a:t>Question 2:</a:t>
            </a:r>
            <a:endParaRPr b="1"/>
          </a:p>
          <a:p>
            <a:pPr indent="0" lvl="0" marL="0" rtl="0" algn="just">
              <a:spcBef>
                <a:spcPts val="1600"/>
              </a:spcBef>
              <a:spcAft>
                <a:spcPts val="1600"/>
              </a:spcAft>
              <a:buNone/>
            </a:pPr>
            <a:r>
              <a:rPr i="1" lang="en"/>
              <a:t>“Are there substantial thematic differences between fake news and satirical articles on the same topic?”</a:t>
            </a:r>
            <a:endParaRPr i="1"/>
          </a:p>
        </p:txBody>
      </p:sp>
      <p:sp>
        <p:nvSpPr>
          <p:cNvPr id="82" name="Google Shape;82;p17"/>
          <p:cNvSpPr txBox="1"/>
          <p:nvPr/>
        </p:nvSpPr>
        <p:spPr>
          <a:xfrm>
            <a:off x="447250" y="4562050"/>
            <a:ext cx="8084100" cy="36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http://web.stanford.edu/~mattm401/docs/2018-Golbeck-WebSci-FakeNewsVsSatire.pdf</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8"/>
          <p:cNvSpPr txBox="1"/>
          <p:nvPr>
            <p:ph type="title"/>
          </p:nvPr>
        </p:nvSpPr>
        <p:spPr>
          <a:xfrm>
            <a:off x="177525" y="1319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Guidelines for Data Set Extraction:</a:t>
            </a:r>
            <a:endParaRPr b="1">
              <a:solidFill>
                <a:srgbClr val="980000"/>
              </a:solidFill>
            </a:endParaRPr>
          </a:p>
        </p:txBody>
      </p:sp>
      <p:sp>
        <p:nvSpPr>
          <p:cNvPr id="88" name="Google Shape;88;p18"/>
          <p:cNvSpPr txBox="1"/>
          <p:nvPr>
            <p:ph idx="1" type="body"/>
          </p:nvPr>
        </p:nvSpPr>
        <p:spPr>
          <a:xfrm>
            <a:off x="233425" y="749950"/>
            <a:ext cx="8520600" cy="4019700"/>
          </a:xfrm>
          <a:prstGeom prst="rect">
            <a:avLst/>
          </a:prstGeom>
        </p:spPr>
        <p:txBody>
          <a:bodyPr anchorCtr="0" anchor="t" bIns="91425" lIns="91425" spcFirstLastPara="1" rIns="91425" wrap="square" tIns="91425">
            <a:noAutofit/>
          </a:bodyPr>
          <a:lstStyle/>
          <a:p>
            <a:pPr indent="-342900" lvl="0" marL="457200" rtl="0" algn="l">
              <a:lnSpc>
                <a:spcPct val="113000"/>
              </a:lnSpc>
              <a:spcBef>
                <a:spcPts val="0"/>
              </a:spcBef>
              <a:spcAft>
                <a:spcPts val="0"/>
              </a:spcAft>
              <a:buSzPts val="1800"/>
              <a:buAutoNum type="arabicPeriod"/>
            </a:pPr>
            <a:r>
              <a:rPr b="1" lang="en"/>
              <a:t>American Politics:</a:t>
            </a:r>
            <a:endParaRPr b="1"/>
          </a:p>
          <a:p>
            <a:pPr indent="0" lvl="0" marL="914400" rtl="0" algn="l">
              <a:lnSpc>
                <a:spcPct val="113000"/>
              </a:lnSpc>
              <a:spcBef>
                <a:spcPts val="1000"/>
              </a:spcBef>
              <a:spcAft>
                <a:spcPts val="0"/>
              </a:spcAft>
              <a:buNone/>
            </a:pPr>
            <a:r>
              <a:rPr lang="en"/>
              <a:t>1.1 </a:t>
            </a:r>
            <a:r>
              <a:rPr lang="en"/>
              <a:t>Not limited, ensuring the consistency of topics.</a:t>
            </a:r>
            <a:endParaRPr/>
          </a:p>
          <a:p>
            <a:pPr indent="0" lvl="0" marL="914400" rtl="0" algn="l">
              <a:lnSpc>
                <a:spcPct val="113000"/>
              </a:lnSpc>
              <a:spcBef>
                <a:spcPts val="1000"/>
              </a:spcBef>
              <a:spcAft>
                <a:spcPts val="0"/>
              </a:spcAft>
              <a:buNone/>
            </a:pPr>
            <a:r>
              <a:rPr lang="en"/>
              <a:t>1.2 Topical difference not affecting the classifier.</a:t>
            </a:r>
            <a:endParaRPr/>
          </a:p>
          <a:p>
            <a:pPr indent="-342900" lvl="0" marL="457200" rtl="0" algn="l">
              <a:lnSpc>
                <a:spcPct val="113000"/>
              </a:lnSpc>
              <a:spcBef>
                <a:spcPts val="100"/>
              </a:spcBef>
              <a:spcAft>
                <a:spcPts val="0"/>
              </a:spcAft>
              <a:buSzPts val="1800"/>
              <a:buAutoNum type="arabicPeriod"/>
            </a:pPr>
            <a:r>
              <a:rPr b="1" lang="en"/>
              <a:t>Recent Articles:</a:t>
            </a:r>
            <a:endParaRPr b="1"/>
          </a:p>
          <a:p>
            <a:pPr indent="0" lvl="0" marL="914400" rtl="0" algn="l">
              <a:lnSpc>
                <a:spcPct val="112000"/>
              </a:lnSpc>
              <a:spcBef>
                <a:spcPts val="100"/>
              </a:spcBef>
              <a:spcAft>
                <a:spcPts val="0"/>
              </a:spcAft>
              <a:buNone/>
            </a:pPr>
            <a:r>
              <a:rPr lang="en"/>
              <a:t>2.1 Ensuring topics discussed in the articles are similar.</a:t>
            </a:r>
            <a:endParaRPr/>
          </a:p>
          <a:p>
            <a:pPr indent="-342900" lvl="0" marL="457200" rtl="0" algn="l">
              <a:lnSpc>
                <a:spcPct val="112000"/>
              </a:lnSpc>
              <a:spcBef>
                <a:spcPts val="100"/>
              </a:spcBef>
              <a:spcAft>
                <a:spcPts val="0"/>
              </a:spcAft>
              <a:buSzPts val="1800"/>
              <a:buAutoNum type="arabicPeriod"/>
            </a:pPr>
            <a:r>
              <a:rPr b="1" lang="en"/>
              <a:t>Diverse Sources:</a:t>
            </a:r>
            <a:endParaRPr b="1"/>
          </a:p>
          <a:p>
            <a:pPr indent="0" lvl="0" marL="914400" rtl="0" algn="l">
              <a:lnSpc>
                <a:spcPct val="113000"/>
              </a:lnSpc>
              <a:spcBef>
                <a:spcPts val="100"/>
              </a:spcBef>
              <a:spcAft>
                <a:spcPts val="0"/>
              </a:spcAft>
              <a:buNone/>
            </a:pPr>
            <a:r>
              <a:rPr lang="en"/>
              <a:t>3.1 Selected articles from diverse sources.</a:t>
            </a:r>
            <a:endParaRPr/>
          </a:p>
          <a:p>
            <a:pPr indent="0" lvl="0" marL="914400" rtl="0" algn="l">
              <a:lnSpc>
                <a:spcPct val="112000"/>
              </a:lnSpc>
              <a:spcBef>
                <a:spcPts val="1000"/>
              </a:spcBef>
              <a:spcAft>
                <a:spcPts val="0"/>
              </a:spcAft>
              <a:buNone/>
            </a:pPr>
            <a:r>
              <a:rPr lang="en"/>
              <a:t>3.2 5 articles from a source (website).</a:t>
            </a:r>
            <a:endParaRPr/>
          </a:p>
          <a:p>
            <a:pPr indent="-342900" lvl="0" marL="457200" rtl="0" algn="l">
              <a:lnSpc>
                <a:spcPct val="112000"/>
              </a:lnSpc>
              <a:spcBef>
                <a:spcPts val="100"/>
              </a:spcBef>
              <a:spcAft>
                <a:spcPts val="0"/>
              </a:spcAft>
              <a:buSzPts val="1800"/>
              <a:buAutoNum type="arabicPeriod"/>
            </a:pPr>
            <a:r>
              <a:rPr b="1" lang="en"/>
              <a:t>No Borderline cases.</a:t>
            </a:r>
            <a:endParaRPr b="1"/>
          </a:p>
          <a:p>
            <a:pPr indent="-342900" lvl="0" marL="457200" rtl="0" algn="l">
              <a:lnSpc>
                <a:spcPct val="112000"/>
              </a:lnSpc>
              <a:spcBef>
                <a:spcPts val="0"/>
              </a:spcBef>
              <a:spcAft>
                <a:spcPts val="0"/>
              </a:spcAft>
              <a:buSzPts val="1800"/>
              <a:buAutoNum type="arabicPeriod"/>
            </a:pPr>
            <a:r>
              <a:rPr lang="en"/>
              <a:t>Inter-rater agreement: </a:t>
            </a:r>
            <a:r>
              <a:rPr i="1" lang="en"/>
              <a:t>Cohen’s kappa</a:t>
            </a:r>
            <a:r>
              <a:rPr lang="en"/>
              <a:t> was </a:t>
            </a:r>
            <a:r>
              <a:rPr b="1" lang="en"/>
              <a:t>0.686</a:t>
            </a:r>
            <a:r>
              <a:rPr lang="en"/>
              <a:t> with an accuracy of </a:t>
            </a:r>
            <a:r>
              <a:rPr b="1" lang="en"/>
              <a:t>84.3%</a:t>
            </a:r>
            <a:r>
              <a:rPr lang="en"/>
              <a:t>.</a:t>
            </a:r>
            <a:endParaRPr/>
          </a:p>
          <a:p>
            <a:pPr indent="0" lvl="0" marL="0" rtl="0" algn="l">
              <a:spcBef>
                <a:spcPts val="1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89" name="Google Shape;89;p18"/>
          <p:cNvSpPr txBox="1"/>
          <p:nvPr/>
        </p:nvSpPr>
        <p:spPr>
          <a:xfrm>
            <a:off x="324275" y="4769650"/>
            <a:ext cx="8429700" cy="3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http://web.stanford.edu/~mattm401/docs/2018-Golbeck-WebSci-FakeNewsVsSatire.pdf</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9"/>
          <p:cNvSpPr txBox="1"/>
          <p:nvPr>
            <p:ph type="title"/>
          </p:nvPr>
        </p:nvSpPr>
        <p:spPr>
          <a:xfrm>
            <a:off x="244625" y="1766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Example: </a:t>
            </a:r>
            <a:r>
              <a:rPr b="1" lang="en">
                <a:solidFill>
                  <a:srgbClr val="980000"/>
                </a:solidFill>
              </a:rPr>
              <a:t>Fake News Article In Data Set:</a:t>
            </a:r>
            <a:endParaRPr b="1">
              <a:solidFill>
                <a:srgbClr val="980000"/>
              </a:solidFill>
            </a:endParaRPr>
          </a:p>
        </p:txBody>
      </p:sp>
      <p:sp>
        <p:nvSpPr>
          <p:cNvPr id="95" name="Google Shape;95;p19"/>
          <p:cNvSpPr txBox="1"/>
          <p:nvPr/>
        </p:nvSpPr>
        <p:spPr>
          <a:xfrm>
            <a:off x="244625" y="4680350"/>
            <a:ext cx="8566800" cy="50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3"/>
              </a:rPr>
              <a:t>https://github.com/jgolbeck/fakenews</a:t>
            </a:r>
            <a:endParaRPr/>
          </a:p>
          <a:p>
            <a:pPr indent="0" lvl="0" marL="0" rtl="0" algn="ctr">
              <a:spcBef>
                <a:spcPts val="0"/>
              </a:spcBef>
              <a:spcAft>
                <a:spcPts val="0"/>
              </a:spcAft>
              <a:buNone/>
            </a:pPr>
            <a:r>
              <a:rPr lang="en" sz="1100" u="sng">
                <a:solidFill>
                  <a:schemeClr val="hlink"/>
                </a:solidFill>
                <a:hlinkClick r:id="rId4"/>
              </a:rPr>
              <a:t>http://web.stanford.edu/~mattm401/docs/2018-Golbeck-WebSci-FakeNewsVsSatire.pdf</a:t>
            </a:r>
            <a:endParaRPr/>
          </a:p>
        </p:txBody>
      </p:sp>
      <p:pic>
        <p:nvPicPr>
          <p:cNvPr id="96" name="Google Shape;96;p19"/>
          <p:cNvPicPr preferRelativeResize="0"/>
          <p:nvPr/>
        </p:nvPicPr>
        <p:blipFill>
          <a:blip r:embed="rId5">
            <a:alphaModFix/>
          </a:blip>
          <a:stretch>
            <a:fillRect/>
          </a:stretch>
        </p:blipFill>
        <p:spPr>
          <a:xfrm>
            <a:off x="152400" y="1695675"/>
            <a:ext cx="8839201" cy="2528385"/>
          </a:xfrm>
          <a:prstGeom prst="rect">
            <a:avLst/>
          </a:prstGeom>
          <a:noFill/>
          <a:ln>
            <a:noFill/>
          </a:ln>
        </p:spPr>
      </p:pic>
      <p:cxnSp>
        <p:nvCxnSpPr>
          <p:cNvPr id="97" name="Google Shape;97;p19"/>
          <p:cNvCxnSpPr>
            <a:endCxn id="98" idx="1"/>
          </p:cNvCxnSpPr>
          <p:nvPr/>
        </p:nvCxnSpPr>
        <p:spPr>
          <a:xfrm flipH="1" rot="10800000">
            <a:off x="872100" y="1027875"/>
            <a:ext cx="503100" cy="716700"/>
          </a:xfrm>
          <a:prstGeom prst="straightConnector1">
            <a:avLst/>
          </a:prstGeom>
          <a:noFill/>
          <a:ln cap="flat" cmpd="sng" w="28575">
            <a:solidFill>
              <a:srgbClr val="FF0000"/>
            </a:solidFill>
            <a:prstDash val="solid"/>
            <a:round/>
            <a:headEnd len="med" w="med" type="none"/>
            <a:tailEnd len="med" w="med" type="triangle"/>
          </a:ln>
        </p:spPr>
      </p:cxnSp>
      <p:sp>
        <p:nvSpPr>
          <p:cNvPr id="98" name="Google Shape;98;p19"/>
          <p:cNvSpPr txBox="1"/>
          <p:nvPr/>
        </p:nvSpPr>
        <p:spPr>
          <a:xfrm>
            <a:off x="1375200" y="816375"/>
            <a:ext cx="939300" cy="42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274E13"/>
                </a:solidFill>
              </a:rPr>
              <a:t>TITLE</a:t>
            </a:r>
            <a:endParaRPr b="1" sz="1800">
              <a:solidFill>
                <a:srgbClr val="274E13"/>
              </a:solidFill>
            </a:endParaRPr>
          </a:p>
        </p:txBody>
      </p:sp>
      <p:sp>
        <p:nvSpPr>
          <p:cNvPr id="99" name="Google Shape;99;p19"/>
          <p:cNvSpPr txBox="1"/>
          <p:nvPr/>
        </p:nvSpPr>
        <p:spPr>
          <a:xfrm>
            <a:off x="5423075" y="749375"/>
            <a:ext cx="749100" cy="42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274E13"/>
                </a:solidFill>
              </a:rPr>
              <a:t>URL</a:t>
            </a:r>
            <a:endParaRPr b="1" sz="1800">
              <a:solidFill>
                <a:srgbClr val="274E13"/>
              </a:solidFill>
            </a:endParaRPr>
          </a:p>
        </p:txBody>
      </p:sp>
      <p:sp>
        <p:nvSpPr>
          <p:cNvPr id="100" name="Google Shape;100;p19"/>
          <p:cNvSpPr txBox="1"/>
          <p:nvPr/>
        </p:nvSpPr>
        <p:spPr>
          <a:xfrm>
            <a:off x="152400" y="1913950"/>
            <a:ext cx="7193700" cy="322500"/>
          </a:xfrm>
          <a:prstGeom prst="rect">
            <a:avLst/>
          </a:prstGeom>
          <a:noFill/>
          <a:ln cap="flat" cmpd="sng" w="28575">
            <a:solidFill>
              <a:srgbClr val="F3F3F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9"/>
          <p:cNvSpPr txBox="1"/>
          <p:nvPr/>
        </p:nvSpPr>
        <p:spPr>
          <a:xfrm>
            <a:off x="223625" y="2236450"/>
            <a:ext cx="8721600" cy="18705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cxnSp>
        <p:nvCxnSpPr>
          <p:cNvPr id="102" name="Google Shape;102;p19"/>
          <p:cNvCxnSpPr/>
          <p:nvPr/>
        </p:nvCxnSpPr>
        <p:spPr>
          <a:xfrm flipH="1" rot="10800000">
            <a:off x="7927700" y="1172350"/>
            <a:ext cx="207300" cy="1025700"/>
          </a:xfrm>
          <a:prstGeom prst="straightConnector1">
            <a:avLst/>
          </a:prstGeom>
          <a:noFill/>
          <a:ln cap="flat" cmpd="sng" w="28575">
            <a:solidFill>
              <a:srgbClr val="FF0000"/>
            </a:solidFill>
            <a:prstDash val="solid"/>
            <a:round/>
            <a:headEnd len="med" w="med" type="none"/>
            <a:tailEnd len="med" w="med" type="triangle"/>
          </a:ln>
        </p:spPr>
      </p:cxnSp>
      <p:sp>
        <p:nvSpPr>
          <p:cNvPr id="103" name="Google Shape;103;p19"/>
          <p:cNvSpPr txBox="1"/>
          <p:nvPr/>
        </p:nvSpPr>
        <p:spPr>
          <a:xfrm>
            <a:off x="7658700" y="814050"/>
            <a:ext cx="1332900" cy="50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274E13"/>
                </a:solidFill>
              </a:rPr>
              <a:t>CONTENT</a:t>
            </a:r>
            <a:endParaRPr b="1" sz="1800">
              <a:solidFill>
                <a:srgbClr val="274E13"/>
              </a:solidFill>
            </a:endParaRPr>
          </a:p>
        </p:txBody>
      </p:sp>
      <p:cxnSp>
        <p:nvCxnSpPr>
          <p:cNvPr id="104" name="Google Shape;104;p19"/>
          <p:cNvCxnSpPr>
            <a:endCxn id="99" idx="2"/>
          </p:cNvCxnSpPr>
          <p:nvPr/>
        </p:nvCxnSpPr>
        <p:spPr>
          <a:xfrm flipH="1" rot="10800000">
            <a:off x="5769725" y="1172375"/>
            <a:ext cx="27900" cy="735000"/>
          </a:xfrm>
          <a:prstGeom prst="straightConnector1">
            <a:avLst/>
          </a:prstGeom>
          <a:noFill/>
          <a:ln cap="flat" cmpd="sng" w="28575">
            <a:solidFill>
              <a:srgbClr val="FF0000"/>
            </a:solidFill>
            <a:prstDash val="solid"/>
            <a:round/>
            <a:headEnd len="med" w="med" type="none"/>
            <a:tailEnd len="med" w="med"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87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980000"/>
                </a:solidFill>
              </a:rPr>
              <a:t>Archived.</a:t>
            </a:r>
            <a:endParaRPr b="1">
              <a:solidFill>
                <a:srgbClr val="980000"/>
              </a:solidFill>
            </a:endParaRPr>
          </a:p>
        </p:txBody>
      </p:sp>
      <p:pic>
        <p:nvPicPr>
          <p:cNvPr id="110" name="Google Shape;110;p20"/>
          <p:cNvPicPr preferRelativeResize="0"/>
          <p:nvPr/>
        </p:nvPicPr>
        <p:blipFill>
          <a:blip r:embed="rId3">
            <a:alphaModFix/>
          </a:blip>
          <a:stretch>
            <a:fillRect/>
          </a:stretch>
        </p:blipFill>
        <p:spPr>
          <a:xfrm>
            <a:off x="566125" y="727025"/>
            <a:ext cx="7820247" cy="4111676"/>
          </a:xfrm>
          <a:prstGeom prst="rect">
            <a:avLst/>
          </a:prstGeom>
          <a:noFill/>
          <a:ln>
            <a:noFill/>
          </a:ln>
        </p:spPr>
      </p:pic>
      <p:sp>
        <p:nvSpPr>
          <p:cNvPr id="111" name="Google Shape;111;p20"/>
          <p:cNvSpPr txBox="1"/>
          <p:nvPr/>
        </p:nvSpPr>
        <p:spPr>
          <a:xfrm>
            <a:off x="402525" y="4707425"/>
            <a:ext cx="7983900" cy="37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u="sng">
                <a:solidFill>
                  <a:schemeClr val="hlink"/>
                </a:solidFill>
                <a:hlinkClick r:id="rId4"/>
              </a:rPr>
              <a:t>https://web.archive.org/web/20170816172900/http://ourlandofthefree.com/2017/08/breaking-obama-personally-called-harvard-and-ordered-them-to-reverse-malias-suspension/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11700" y="1878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980000"/>
                </a:solidFill>
              </a:rPr>
              <a:t>Example: Satire Article In Data Set:</a:t>
            </a:r>
            <a:endParaRPr b="1">
              <a:solidFill>
                <a:srgbClr val="980000"/>
              </a:solidFill>
            </a:endParaRPr>
          </a:p>
          <a:p>
            <a:pPr indent="0" lvl="0" marL="0" rtl="0" algn="l">
              <a:spcBef>
                <a:spcPts val="0"/>
              </a:spcBef>
              <a:spcAft>
                <a:spcPts val="0"/>
              </a:spcAft>
              <a:buNone/>
            </a:pPr>
            <a:r>
              <a:t/>
            </a:r>
            <a:endParaRPr/>
          </a:p>
        </p:txBody>
      </p:sp>
      <p:pic>
        <p:nvPicPr>
          <p:cNvPr id="117" name="Google Shape;117;p21"/>
          <p:cNvPicPr preferRelativeResize="0"/>
          <p:nvPr/>
        </p:nvPicPr>
        <p:blipFill>
          <a:blip r:embed="rId3">
            <a:alphaModFix/>
          </a:blip>
          <a:stretch>
            <a:fillRect/>
          </a:stretch>
        </p:blipFill>
        <p:spPr>
          <a:xfrm>
            <a:off x="152400" y="2109375"/>
            <a:ext cx="8839201" cy="1480596"/>
          </a:xfrm>
          <a:prstGeom prst="rect">
            <a:avLst/>
          </a:prstGeom>
          <a:noFill/>
          <a:ln>
            <a:noFill/>
          </a:ln>
        </p:spPr>
      </p:pic>
      <p:sp>
        <p:nvSpPr>
          <p:cNvPr id="118" name="Google Shape;118;p21"/>
          <p:cNvSpPr txBox="1"/>
          <p:nvPr/>
        </p:nvSpPr>
        <p:spPr>
          <a:xfrm>
            <a:off x="1051075" y="4392000"/>
            <a:ext cx="6440700" cy="75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u="sng">
                <a:solidFill>
                  <a:schemeClr val="accent5"/>
                </a:solidFill>
                <a:hlinkClick r:id="rId4"/>
              </a:rPr>
              <a:t>https://github.com/jgolbeck/fakenews</a:t>
            </a:r>
            <a:endParaRPr>
              <a:solidFill>
                <a:schemeClr val="dk1"/>
              </a:solidFill>
            </a:endParaRPr>
          </a:p>
          <a:p>
            <a:pPr indent="0" lvl="0" marL="0" rtl="0" algn="ctr">
              <a:spcBef>
                <a:spcPts val="0"/>
              </a:spcBef>
              <a:spcAft>
                <a:spcPts val="0"/>
              </a:spcAft>
              <a:buClr>
                <a:schemeClr val="dk1"/>
              </a:buClr>
              <a:buSzPts val="1100"/>
              <a:buFont typeface="Arial"/>
              <a:buNone/>
            </a:pPr>
            <a:r>
              <a:rPr lang="en" sz="1100" u="sng">
                <a:solidFill>
                  <a:schemeClr val="accent5"/>
                </a:solidFill>
                <a:hlinkClick r:id="rId5"/>
              </a:rPr>
              <a:t>http://web.stanford.edu/~mattm401/docs/2018-Golbeck-WebSci-FakeNewsVsSatire.</a:t>
            </a:r>
            <a:endParaRPr/>
          </a:p>
        </p:txBody>
      </p:sp>
      <p:sp>
        <p:nvSpPr>
          <p:cNvPr id="119" name="Google Shape;119;p21"/>
          <p:cNvSpPr txBox="1"/>
          <p:nvPr/>
        </p:nvSpPr>
        <p:spPr>
          <a:xfrm>
            <a:off x="223625" y="2309850"/>
            <a:ext cx="5009400" cy="2619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cxnSp>
        <p:nvCxnSpPr>
          <p:cNvPr id="120" name="Google Shape;120;p21"/>
          <p:cNvCxnSpPr/>
          <p:nvPr/>
        </p:nvCxnSpPr>
        <p:spPr>
          <a:xfrm rot="10800000">
            <a:off x="570250" y="1594325"/>
            <a:ext cx="0" cy="547800"/>
          </a:xfrm>
          <a:prstGeom prst="straightConnector1">
            <a:avLst/>
          </a:prstGeom>
          <a:noFill/>
          <a:ln cap="flat" cmpd="sng" w="28575">
            <a:solidFill>
              <a:srgbClr val="FF0000"/>
            </a:solidFill>
            <a:prstDash val="solid"/>
            <a:round/>
            <a:headEnd len="med" w="med" type="none"/>
            <a:tailEnd len="med" w="med" type="triangle"/>
          </a:ln>
        </p:spPr>
      </p:cxnSp>
      <p:cxnSp>
        <p:nvCxnSpPr>
          <p:cNvPr id="121" name="Google Shape;121;p21"/>
          <p:cNvCxnSpPr/>
          <p:nvPr/>
        </p:nvCxnSpPr>
        <p:spPr>
          <a:xfrm flipH="1" rot="10800000">
            <a:off x="3119650" y="1605450"/>
            <a:ext cx="11100" cy="704400"/>
          </a:xfrm>
          <a:prstGeom prst="straightConnector1">
            <a:avLst/>
          </a:prstGeom>
          <a:noFill/>
          <a:ln cap="flat" cmpd="sng" w="28575">
            <a:solidFill>
              <a:srgbClr val="FF0000"/>
            </a:solidFill>
            <a:prstDash val="solid"/>
            <a:round/>
            <a:headEnd len="med" w="med" type="none"/>
            <a:tailEnd len="med" w="med" type="triangle"/>
          </a:ln>
        </p:spPr>
      </p:cxnSp>
      <p:sp>
        <p:nvSpPr>
          <p:cNvPr id="122" name="Google Shape;122;p21"/>
          <p:cNvSpPr txBox="1"/>
          <p:nvPr/>
        </p:nvSpPr>
        <p:spPr>
          <a:xfrm>
            <a:off x="201275" y="2690025"/>
            <a:ext cx="8732700" cy="751500"/>
          </a:xfrm>
          <a:prstGeom prst="rect">
            <a:avLst/>
          </a:prstGeom>
          <a:noFill/>
          <a:ln cap="flat" cmpd="sng" w="28575">
            <a:solidFill>
              <a:srgbClr val="F3F3F3"/>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cxnSp>
        <p:nvCxnSpPr>
          <p:cNvPr id="123" name="Google Shape;123;p21"/>
          <p:cNvCxnSpPr/>
          <p:nvPr/>
        </p:nvCxnSpPr>
        <p:spPr>
          <a:xfrm rot="10800000">
            <a:off x="7178525" y="1661325"/>
            <a:ext cx="0" cy="1028700"/>
          </a:xfrm>
          <a:prstGeom prst="straightConnector1">
            <a:avLst/>
          </a:prstGeom>
          <a:noFill/>
          <a:ln cap="flat" cmpd="sng" w="28575">
            <a:solidFill>
              <a:srgbClr val="FF0000"/>
            </a:solidFill>
            <a:prstDash val="solid"/>
            <a:round/>
            <a:headEnd len="med" w="med" type="none"/>
            <a:tailEnd len="med" w="med" type="triangle"/>
          </a:ln>
        </p:spPr>
      </p:cxnSp>
      <p:sp>
        <p:nvSpPr>
          <p:cNvPr id="124" name="Google Shape;124;p21"/>
          <p:cNvSpPr txBox="1"/>
          <p:nvPr/>
        </p:nvSpPr>
        <p:spPr>
          <a:xfrm>
            <a:off x="156550" y="1169350"/>
            <a:ext cx="7905300" cy="42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274E13"/>
                </a:solidFill>
              </a:rPr>
              <a:t>TITLE                               URL                                                     CONTENT</a:t>
            </a:r>
            <a:endParaRPr b="1" sz="1800">
              <a:solidFill>
                <a:srgbClr val="274E1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